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7" r:id="rId1"/>
  </p:sldMasterIdLst>
  <p:notesMasterIdLst>
    <p:notesMasterId r:id="rId34"/>
  </p:notesMasterIdLst>
  <p:handoutMasterIdLst>
    <p:handoutMasterId r:id="rId35"/>
  </p:handoutMasterIdLst>
  <p:sldIdLst>
    <p:sldId id="367" r:id="rId2"/>
    <p:sldId id="368" r:id="rId3"/>
    <p:sldId id="371" r:id="rId4"/>
    <p:sldId id="372" r:id="rId5"/>
    <p:sldId id="370" r:id="rId6"/>
    <p:sldId id="373" r:id="rId7"/>
    <p:sldId id="374" r:id="rId8"/>
    <p:sldId id="375" r:id="rId9"/>
    <p:sldId id="376" r:id="rId10"/>
    <p:sldId id="384" r:id="rId11"/>
    <p:sldId id="401" r:id="rId12"/>
    <p:sldId id="378" r:id="rId13"/>
    <p:sldId id="379" r:id="rId14"/>
    <p:sldId id="380" r:id="rId15"/>
    <p:sldId id="381" r:id="rId16"/>
    <p:sldId id="382" r:id="rId17"/>
    <p:sldId id="383" r:id="rId18"/>
    <p:sldId id="385" r:id="rId19"/>
    <p:sldId id="387" r:id="rId20"/>
    <p:sldId id="388" r:id="rId21"/>
    <p:sldId id="389" r:id="rId22"/>
    <p:sldId id="390" r:id="rId23"/>
    <p:sldId id="391" r:id="rId24"/>
    <p:sldId id="392" r:id="rId25"/>
    <p:sldId id="393" r:id="rId26"/>
    <p:sldId id="394" r:id="rId27"/>
    <p:sldId id="395" r:id="rId28"/>
    <p:sldId id="396" r:id="rId29"/>
    <p:sldId id="397" r:id="rId30"/>
    <p:sldId id="398" r:id="rId31"/>
    <p:sldId id="399" r:id="rId32"/>
    <p:sldId id="400" r:id="rId3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B1"/>
    <a:srgbClr val="1597C5"/>
    <a:srgbClr val="A1D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6586" autoAdjust="0"/>
  </p:normalViewPr>
  <p:slideViewPr>
    <p:cSldViewPr snapToGrid="0">
      <p:cViewPr varScale="1">
        <p:scale>
          <a:sx n="85" d="100"/>
          <a:sy n="85" d="100"/>
        </p:scale>
        <p:origin x="499"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70" d="100"/>
        <a:sy n="170" d="100"/>
      </p:scale>
      <p:origin x="0" y="0"/>
    </p:cViewPr>
  </p:sorterViewPr>
  <p:notesViewPr>
    <p:cSldViewPr snapToGrid="0">
      <p:cViewPr>
        <p:scale>
          <a:sx n="118" d="100"/>
          <a:sy n="118" d="100"/>
        </p:scale>
        <p:origin x="3030" y="-16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Draft - 3/16/16</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F4462F6-C6EF-4CCF-AB1A-279ED33A458F}" type="slidenum">
              <a:rPr lang="en-US" smtClean="0"/>
              <a:t>‹#›</a:t>
            </a:fld>
            <a:endParaRPr lang="en-US" dirty="0"/>
          </a:p>
        </p:txBody>
      </p:sp>
    </p:spTree>
    <p:extLst>
      <p:ext uri="{BB962C8B-B14F-4D97-AF65-F5344CB8AC3E}">
        <p14:creationId xmlns:p14="http://schemas.microsoft.com/office/powerpoint/2010/main" val="9472879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Draft - 3/16/16</a:t>
            </a:r>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19D6A13-9DA5-4839-959F-ACF07C9D0D1E}" type="slidenum">
              <a:rPr lang="en-US" smtClean="0"/>
              <a:t>‹#›</a:t>
            </a:fld>
            <a:endParaRPr lang="en-US" dirty="0"/>
          </a:p>
        </p:txBody>
      </p:sp>
    </p:spTree>
    <p:extLst>
      <p:ext uri="{BB962C8B-B14F-4D97-AF65-F5344CB8AC3E}">
        <p14:creationId xmlns:p14="http://schemas.microsoft.com/office/powerpoint/2010/main" val="7327188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1</a:t>
            </a:fld>
            <a:endParaRPr lang="en-US" dirty="0"/>
          </a:p>
        </p:txBody>
      </p:sp>
    </p:spTree>
    <p:extLst>
      <p:ext uri="{BB962C8B-B14F-4D97-AF65-F5344CB8AC3E}">
        <p14:creationId xmlns:p14="http://schemas.microsoft.com/office/powerpoint/2010/main" val="1418405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16</a:t>
            </a:fld>
            <a:endParaRPr lang="en-US" dirty="0"/>
          </a:p>
        </p:txBody>
      </p:sp>
    </p:spTree>
    <p:extLst>
      <p:ext uri="{BB962C8B-B14F-4D97-AF65-F5344CB8AC3E}">
        <p14:creationId xmlns:p14="http://schemas.microsoft.com/office/powerpoint/2010/main" val="3690967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17</a:t>
            </a:fld>
            <a:endParaRPr lang="en-US" dirty="0"/>
          </a:p>
        </p:txBody>
      </p:sp>
    </p:spTree>
    <p:extLst>
      <p:ext uri="{BB962C8B-B14F-4D97-AF65-F5344CB8AC3E}">
        <p14:creationId xmlns:p14="http://schemas.microsoft.com/office/powerpoint/2010/main" val="308723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18</a:t>
            </a:fld>
            <a:endParaRPr lang="en-US" dirty="0"/>
          </a:p>
        </p:txBody>
      </p:sp>
    </p:spTree>
    <p:extLst>
      <p:ext uri="{BB962C8B-B14F-4D97-AF65-F5344CB8AC3E}">
        <p14:creationId xmlns:p14="http://schemas.microsoft.com/office/powerpoint/2010/main" val="947103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20</a:t>
            </a:fld>
            <a:endParaRPr lang="en-US" dirty="0"/>
          </a:p>
        </p:txBody>
      </p:sp>
    </p:spTree>
    <p:extLst>
      <p:ext uri="{BB962C8B-B14F-4D97-AF65-F5344CB8AC3E}">
        <p14:creationId xmlns:p14="http://schemas.microsoft.com/office/powerpoint/2010/main" val="3608914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22</a:t>
            </a:fld>
            <a:endParaRPr lang="en-US" dirty="0"/>
          </a:p>
        </p:txBody>
      </p:sp>
    </p:spTree>
    <p:extLst>
      <p:ext uri="{BB962C8B-B14F-4D97-AF65-F5344CB8AC3E}">
        <p14:creationId xmlns:p14="http://schemas.microsoft.com/office/powerpoint/2010/main" val="3550892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23</a:t>
            </a:fld>
            <a:endParaRPr lang="en-US" dirty="0"/>
          </a:p>
        </p:txBody>
      </p:sp>
    </p:spTree>
    <p:extLst>
      <p:ext uri="{BB962C8B-B14F-4D97-AF65-F5344CB8AC3E}">
        <p14:creationId xmlns:p14="http://schemas.microsoft.com/office/powerpoint/2010/main" val="1774597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24</a:t>
            </a:fld>
            <a:endParaRPr lang="en-US" dirty="0"/>
          </a:p>
        </p:txBody>
      </p:sp>
    </p:spTree>
    <p:extLst>
      <p:ext uri="{BB962C8B-B14F-4D97-AF65-F5344CB8AC3E}">
        <p14:creationId xmlns:p14="http://schemas.microsoft.com/office/powerpoint/2010/main" val="11938150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25</a:t>
            </a:fld>
            <a:endParaRPr lang="en-US" dirty="0"/>
          </a:p>
        </p:txBody>
      </p:sp>
    </p:spTree>
    <p:extLst>
      <p:ext uri="{BB962C8B-B14F-4D97-AF65-F5344CB8AC3E}">
        <p14:creationId xmlns:p14="http://schemas.microsoft.com/office/powerpoint/2010/main" val="837257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26</a:t>
            </a:fld>
            <a:endParaRPr lang="en-US" dirty="0"/>
          </a:p>
        </p:txBody>
      </p:sp>
    </p:spTree>
    <p:extLst>
      <p:ext uri="{BB962C8B-B14F-4D97-AF65-F5344CB8AC3E}">
        <p14:creationId xmlns:p14="http://schemas.microsoft.com/office/powerpoint/2010/main" val="12243572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27</a:t>
            </a:fld>
            <a:endParaRPr lang="en-US" dirty="0"/>
          </a:p>
        </p:txBody>
      </p:sp>
    </p:spTree>
    <p:extLst>
      <p:ext uri="{BB962C8B-B14F-4D97-AF65-F5344CB8AC3E}">
        <p14:creationId xmlns:p14="http://schemas.microsoft.com/office/powerpoint/2010/main" val="3940193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5</a:t>
            </a:fld>
            <a:endParaRPr lang="en-US" dirty="0"/>
          </a:p>
        </p:txBody>
      </p:sp>
    </p:spTree>
    <p:extLst>
      <p:ext uri="{BB962C8B-B14F-4D97-AF65-F5344CB8AC3E}">
        <p14:creationId xmlns:p14="http://schemas.microsoft.com/office/powerpoint/2010/main" val="2856265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28</a:t>
            </a:fld>
            <a:endParaRPr lang="en-US" dirty="0"/>
          </a:p>
        </p:txBody>
      </p:sp>
    </p:spTree>
    <p:extLst>
      <p:ext uri="{BB962C8B-B14F-4D97-AF65-F5344CB8AC3E}">
        <p14:creationId xmlns:p14="http://schemas.microsoft.com/office/powerpoint/2010/main" val="1111473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29</a:t>
            </a:fld>
            <a:endParaRPr lang="en-US" dirty="0"/>
          </a:p>
        </p:txBody>
      </p:sp>
    </p:spTree>
    <p:extLst>
      <p:ext uri="{BB962C8B-B14F-4D97-AF65-F5344CB8AC3E}">
        <p14:creationId xmlns:p14="http://schemas.microsoft.com/office/powerpoint/2010/main" val="10120996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31</a:t>
            </a:fld>
            <a:endParaRPr lang="en-US" dirty="0"/>
          </a:p>
        </p:txBody>
      </p:sp>
    </p:spTree>
    <p:extLst>
      <p:ext uri="{BB962C8B-B14F-4D97-AF65-F5344CB8AC3E}">
        <p14:creationId xmlns:p14="http://schemas.microsoft.com/office/powerpoint/2010/main" val="539248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7</a:t>
            </a:fld>
            <a:endParaRPr lang="en-US" dirty="0"/>
          </a:p>
        </p:txBody>
      </p:sp>
    </p:spTree>
    <p:extLst>
      <p:ext uri="{BB962C8B-B14F-4D97-AF65-F5344CB8AC3E}">
        <p14:creationId xmlns:p14="http://schemas.microsoft.com/office/powerpoint/2010/main" val="1234375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9</a:t>
            </a:fld>
            <a:endParaRPr lang="en-US" dirty="0"/>
          </a:p>
        </p:txBody>
      </p:sp>
    </p:spTree>
    <p:extLst>
      <p:ext uri="{BB962C8B-B14F-4D97-AF65-F5344CB8AC3E}">
        <p14:creationId xmlns:p14="http://schemas.microsoft.com/office/powerpoint/2010/main" val="3430278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11</a:t>
            </a:fld>
            <a:endParaRPr lang="en-US" dirty="0"/>
          </a:p>
        </p:txBody>
      </p:sp>
    </p:spTree>
    <p:extLst>
      <p:ext uri="{BB962C8B-B14F-4D97-AF65-F5344CB8AC3E}">
        <p14:creationId xmlns:p14="http://schemas.microsoft.com/office/powerpoint/2010/main" val="2618504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12</a:t>
            </a:fld>
            <a:endParaRPr lang="en-US" dirty="0"/>
          </a:p>
        </p:txBody>
      </p:sp>
    </p:spTree>
    <p:extLst>
      <p:ext uri="{BB962C8B-B14F-4D97-AF65-F5344CB8AC3E}">
        <p14:creationId xmlns:p14="http://schemas.microsoft.com/office/powerpoint/2010/main" val="1461589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13</a:t>
            </a:fld>
            <a:endParaRPr lang="en-US" dirty="0"/>
          </a:p>
        </p:txBody>
      </p:sp>
    </p:spTree>
    <p:extLst>
      <p:ext uri="{BB962C8B-B14F-4D97-AF65-F5344CB8AC3E}">
        <p14:creationId xmlns:p14="http://schemas.microsoft.com/office/powerpoint/2010/main" val="3887650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14</a:t>
            </a:fld>
            <a:endParaRPr lang="en-US" dirty="0"/>
          </a:p>
        </p:txBody>
      </p:sp>
    </p:spTree>
    <p:extLst>
      <p:ext uri="{BB962C8B-B14F-4D97-AF65-F5344CB8AC3E}">
        <p14:creationId xmlns:p14="http://schemas.microsoft.com/office/powerpoint/2010/main" val="2688975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Draft - 3/16/16</a:t>
            </a:r>
            <a:endParaRPr lang="en-US" dirty="0"/>
          </a:p>
        </p:txBody>
      </p:sp>
      <p:sp>
        <p:nvSpPr>
          <p:cNvPr id="5" name="Slide Number Placeholder 4"/>
          <p:cNvSpPr>
            <a:spLocks noGrp="1"/>
          </p:cNvSpPr>
          <p:nvPr>
            <p:ph type="sldNum" sz="quarter" idx="11"/>
          </p:nvPr>
        </p:nvSpPr>
        <p:spPr/>
        <p:txBody>
          <a:bodyPr/>
          <a:lstStyle/>
          <a:p>
            <a:fld id="{419D6A13-9DA5-4839-959F-ACF07C9D0D1E}" type="slidenum">
              <a:rPr lang="en-US" smtClean="0"/>
              <a:t>15</a:t>
            </a:fld>
            <a:endParaRPr lang="en-US" dirty="0"/>
          </a:p>
        </p:txBody>
      </p:sp>
    </p:spTree>
    <p:extLst>
      <p:ext uri="{BB962C8B-B14F-4D97-AF65-F5344CB8AC3E}">
        <p14:creationId xmlns:p14="http://schemas.microsoft.com/office/powerpoint/2010/main" val="18103913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1"/>
      </p:bgRef>
    </p:bg>
    <p:spTree>
      <p:nvGrpSpPr>
        <p:cNvPr id="1" name=""/>
        <p:cNvGrpSpPr/>
        <p:nvPr/>
      </p:nvGrpSpPr>
      <p:grpSpPr>
        <a:xfrm>
          <a:off x="0" y="0"/>
          <a:ext cx="0" cy="0"/>
          <a:chOff x="0" y="0"/>
          <a:chExt cx="0" cy="0"/>
        </a:xfrm>
      </p:grpSpPr>
      <p:sp>
        <p:nvSpPr>
          <p:cNvPr id="18" name="Rectangle 17"/>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5"/>
          <p:cNvSpPr>
            <a:spLocks noGrp="1"/>
          </p:cNvSpPr>
          <p:nvPr>
            <p:ph type="sldNum" sz="quarter" idx="4"/>
          </p:nvPr>
        </p:nvSpPr>
        <p:spPr>
          <a:xfrm>
            <a:off x="10628667" y="5873440"/>
            <a:ext cx="1142245" cy="669925"/>
          </a:xfrm>
          <a:prstGeom prst="rect">
            <a:avLst/>
          </a:prstGeom>
        </p:spPr>
        <p:txBody>
          <a:bodyPr vert="horz" lIns="91440" tIns="45720" rIns="91440" bIns="45720" rtlCol="0" anchor="b"/>
          <a:lstStyle>
            <a:lvl1pPr algn="r">
              <a:defRPr sz="2400" b="0" i="0">
                <a:solidFill>
                  <a:srgbClr val="0067B1"/>
                </a:solidFill>
                <a:effectLst/>
                <a:latin typeface="Myriad Pro" panose="020B0503030403020204" pitchFamily="34" charset="0"/>
              </a:defRPr>
            </a:lvl1pPr>
          </a:lstStyle>
          <a:p>
            <a:fld id="{48F63A3B-78C7-47BE-AE5E-E10140E04643}" type="slidenum">
              <a:rPr lang="en-US" smtClean="0"/>
              <a:pPr/>
              <a:t>‹#›</a:t>
            </a:fld>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4" name="Content Placeholder 2"/>
          <p:cNvSpPr txBox="1">
            <a:spLocks/>
          </p:cNvSpPr>
          <p:nvPr/>
        </p:nvSpPr>
        <p:spPr>
          <a:xfrm>
            <a:off x="684212" y="1928337"/>
            <a:ext cx="8534400" cy="1967805"/>
          </a:xfrm>
          <a:prstGeom prst="rect">
            <a:avLst/>
          </a:prstGeom>
          <a:noFill/>
        </p:spPr>
        <p:txBody>
          <a:bodyP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Font typeface="Wingdings 3" panose="05040102010807070707" pitchFamily="18" charset="2"/>
              <a:buNone/>
            </a:pPr>
            <a:r>
              <a:rPr lang="en-US" sz="2600" dirty="0" smtClean="0">
                <a:solidFill>
                  <a:srgbClr val="0067B1"/>
                </a:solidFill>
                <a:latin typeface="Myriad Pro" panose="020B0503030403020204" pitchFamily="34" charset="0"/>
              </a:rPr>
              <a:t>26 point body text</a:t>
            </a:r>
          </a:p>
          <a:p>
            <a:pPr marL="0" indent="0">
              <a:buFont typeface="Wingdings 3" panose="05040102010807070707" pitchFamily="18" charset="2"/>
              <a:buNone/>
            </a:pPr>
            <a:r>
              <a:rPr lang="en-US" sz="2600" dirty="0" smtClean="0">
                <a:solidFill>
                  <a:srgbClr val="0067B1"/>
                </a:solidFill>
                <a:latin typeface="Myriad Pro" panose="020B0503030403020204" pitchFamily="34" charset="0"/>
              </a:rPr>
              <a:t>Myriad Pro</a:t>
            </a:r>
          </a:p>
          <a:p>
            <a:pPr marL="0" indent="0">
              <a:buFont typeface="Wingdings 3" panose="05040102010807070707" pitchFamily="18" charset="2"/>
              <a:buNone/>
            </a:pPr>
            <a:r>
              <a:rPr lang="en-US" sz="2600" dirty="0" smtClean="0">
                <a:solidFill>
                  <a:srgbClr val="0067B1"/>
                </a:solidFill>
                <a:latin typeface="Myriad Pro" panose="020B0503030403020204" pitchFamily="34" charset="0"/>
              </a:rPr>
              <a:t>You’ll probably use this slide most often.</a:t>
            </a:r>
          </a:p>
          <a:p>
            <a:pPr marL="0" indent="0">
              <a:buFont typeface="Wingdings 3" panose="05040102010807070707" pitchFamily="18" charset="2"/>
              <a:buNone/>
            </a:pPr>
            <a:endParaRPr lang="en-US" sz="2600" dirty="0">
              <a:solidFill>
                <a:srgbClr val="0067B1"/>
              </a:solidFill>
            </a:endParaRPr>
          </a:p>
        </p:txBody>
      </p:sp>
      <p:sp>
        <p:nvSpPr>
          <p:cNvPr id="15"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solidFill>
                  <a:schemeClr val="bg1"/>
                </a:solidFill>
                <a:latin typeface="Myriad Pro" panose="020B0503030403020204" pitchFamily="34" charset="0"/>
                <a:cs typeface="Arial" panose="020B0604020202020204" pitchFamily="34" charset="0"/>
              </a:rPr>
              <a:t>Header</a:t>
            </a:r>
            <a:endParaRPr lang="en-US" sz="4800" cap="none" dirty="0">
              <a:solidFill>
                <a:schemeClr val="bg1"/>
              </a:solidFill>
            </a:endParaRPr>
          </a:p>
        </p:txBody>
      </p:sp>
      <p:sp>
        <p:nvSpPr>
          <p:cNvPr id="7" name="Rectangle 6"/>
          <p:cNvSpPr/>
          <p:nvPr userDrawn="1"/>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9" name="Content Placeholder 2"/>
          <p:cNvSpPr txBox="1">
            <a:spLocks/>
          </p:cNvSpPr>
          <p:nvPr userDrawn="1"/>
        </p:nvSpPr>
        <p:spPr>
          <a:xfrm>
            <a:off x="684212" y="1928337"/>
            <a:ext cx="8534400" cy="1967805"/>
          </a:xfrm>
          <a:prstGeom prst="rect">
            <a:avLst/>
          </a:prstGeom>
          <a:noFill/>
        </p:spPr>
        <p:txBody>
          <a:bodyP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Font typeface="Wingdings 3" panose="05040102010807070707" pitchFamily="18" charset="2"/>
              <a:buNone/>
            </a:pPr>
            <a:r>
              <a:rPr lang="en-US" sz="2600" dirty="0" smtClean="0">
                <a:solidFill>
                  <a:srgbClr val="0067B1"/>
                </a:solidFill>
                <a:latin typeface="Myriad Pro" panose="020B0503030403020204" pitchFamily="34" charset="0"/>
              </a:rPr>
              <a:t>26 point body text</a:t>
            </a:r>
          </a:p>
          <a:p>
            <a:pPr marL="0" indent="0">
              <a:buFont typeface="Wingdings 3" panose="05040102010807070707" pitchFamily="18" charset="2"/>
              <a:buNone/>
            </a:pPr>
            <a:r>
              <a:rPr lang="en-US" sz="2600" dirty="0" smtClean="0">
                <a:solidFill>
                  <a:srgbClr val="0067B1"/>
                </a:solidFill>
                <a:latin typeface="Myriad Pro" panose="020B0503030403020204" pitchFamily="34" charset="0"/>
              </a:rPr>
              <a:t>Myriad Pro</a:t>
            </a:r>
          </a:p>
          <a:p>
            <a:pPr marL="0" indent="0">
              <a:buFont typeface="Wingdings 3" panose="05040102010807070707" pitchFamily="18" charset="2"/>
              <a:buNone/>
            </a:pPr>
            <a:r>
              <a:rPr lang="en-US" sz="2600" dirty="0" smtClean="0">
                <a:solidFill>
                  <a:srgbClr val="0067B1"/>
                </a:solidFill>
                <a:latin typeface="Myriad Pro" panose="020B0503030403020204" pitchFamily="34" charset="0"/>
              </a:rPr>
              <a:t>You’ll probably use this slide most often.</a:t>
            </a:r>
          </a:p>
          <a:p>
            <a:pPr marL="0" indent="0">
              <a:buFont typeface="Wingdings 3" panose="05040102010807070707" pitchFamily="18" charset="2"/>
              <a:buNone/>
            </a:pPr>
            <a:endParaRPr lang="en-US" sz="2600" dirty="0">
              <a:solidFill>
                <a:srgbClr val="0067B1"/>
              </a:solidFill>
            </a:endParaRPr>
          </a:p>
        </p:txBody>
      </p:sp>
      <p:sp>
        <p:nvSpPr>
          <p:cNvPr id="10" name="Title 1"/>
          <p:cNvSpPr txBox="1">
            <a:spLocks/>
          </p:cNvSpPr>
          <p:nvPr userDrawn="1"/>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solidFill>
                  <a:schemeClr val="bg1"/>
                </a:solidFill>
                <a:latin typeface="Myriad Pro" panose="020B0503030403020204" pitchFamily="34" charset="0"/>
                <a:cs typeface="Arial" panose="020B0604020202020204" pitchFamily="34" charset="0"/>
              </a:rPr>
              <a:t>Header</a:t>
            </a:r>
            <a:endParaRPr lang="en-US" sz="4800" cap="none" dirty="0">
              <a:solidFill>
                <a:schemeClr val="bg1"/>
              </a:solidFill>
            </a:endParaRPr>
          </a:p>
        </p:txBody>
      </p:sp>
    </p:spTree>
    <p:extLst>
      <p:ext uri="{BB962C8B-B14F-4D97-AF65-F5344CB8AC3E}">
        <p14:creationId xmlns:p14="http://schemas.microsoft.com/office/powerpoint/2010/main" val="12068580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Title Slide">
    <p:bg>
      <p:bgPr>
        <a:solidFill>
          <a:srgbClr val="0067B1"/>
        </a:solidFill>
        <a:effectLst/>
      </p:bgPr>
    </p:bg>
    <p:spTree>
      <p:nvGrpSpPr>
        <p:cNvPr id="1" name=""/>
        <p:cNvGrpSpPr/>
        <p:nvPr/>
      </p:nvGrpSpPr>
      <p:grpSpPr>
        <a:xfrm>
          <a:off x="0" y="0"/>
          <a:ext cx="0" cy="0"/>
          <a:chOff x="0" y="0"/>
          <a:chExt cx="0" cy="0"/>
        </a:xfrm>
      </p:grpSpPr>
      <p:sp>
        <p:nvSpPr>
          <p:cNvPr id="18" name="Rectangle 17"/>
          <p:cNvSpPr/>
          <p:nvPr/>
        </p:nvSpPr>
        <p:spPr>
          <a:xfrm>
            <a:off x="1" y="-1"/>
            <a:ext cx="12192000" cy="13782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5"/>
          <p:cNvSpPr>
            <a:spLocks noGrp="1"/>
          </p:cNvSpPr>
          <p:nvPr>
            <p:ph type="sldNum" sz="quarter" idx="4"/>
          </p:nvPr>
        </p:nvSpPr>
        <p:spPr>
          <a:xfrm>
            <a:off x="10628667" y="5873440"/>
            <a:ext cx="1142245" cy="669925"/>
          </a:xfrm>
          <a:prstGeom prst="rect">
            <a:avLst/>
          </a:prstGeom>
        </p:spPr>
        <p:txBody>
          <a:bodyPr vert="horz" lIns="91440" tIns="45720" rIns="91440" bIns="45720" rtlCol="0" anchor="b"/>
          <a:lstStyle>
            <a:lvl1pPr algn="r">
              <a:defRPr sz="2400" b="0" i="0">
                <a:solidFill>
                  <a:schemeClr val="bg1"/>
                </a:solidFill>
                <a:effectLst/>
                <a:latin typeface="Myriad Pro" panose="020B0503030403020204" pitchFamily="34" charset="0"/>
              </a:defRPr>
            </a:lvl1pPr>
          </a:lstStyle>
          <a:p>
            <a:fld id="{48F63A3B-78C7-47BE-AE5E-E10140E04643}" type="slidenum">
              <a:rPr lang="en-US" smtClean="0"/>
              <a:pPr/>
              <a:t>‹#›</a:t>
            </a:fld>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230460"/>
            <a:ext cx="1386573" cy="913221"/>
          </a:xfrm>
          <a:prstGeom prst="rect">
            <a:avLst/>
          </a:prstGeom>
        </p:spPr>
      </p:pic>
      <p:sp>
        <p:nvSpPr>
          <p:cNvPr id="14" name="Content Placeholder 2"/>
          <p:cNvSpPr txBox="1">
            <a:spLocks/>
          </p:cNvSpPr>
          <p:nvPr/>
        </p:nvSpPr>
        <p:spPr>
          <a:xfrm>
            <a:off x="684212" y="1928337"/>
            <a:ext cx="8534400" cy="1967805"/>
          </a:xfrm>
          <a:prstGeom prst="rect">
            <a:avLst/>
          </a:prstGeom>
          <a:noFill/>
        </p:spPr>
        <p:txBody>
          <a:bodyP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Font typeface="Wingdings 3" panose="05040102010807070707" pitchFamily="18" charset="2"/>
              <a:buNone/>
            </a:pPr>
            <a:r>
              <a:rPr lang="en-US" sz="2600" dirty="0" smtClean="0">
                <a:solidFill>
                  <a:schemeClr val="bg1"/>
                </a:solidFill>
                <a:latin typeface="Myriad Pro" panose="020B0503030403020204" pitchFamily="34" charset="0"/>
              </a:rPr>
              <a:t>26 point body text</a:t>
            </a:r>
          </a:p>
          <a:p>
            <a:pPr marL="0" indent="0">
              <a:buFont typeface="Wingdings 3" panose="05040102010807070707" pitchFamily="18" charset="2"/>
              <a:buNone/>
            </a:pPr>
            <a:r>
              <a:rPr lang="en-US" sz="2600" dirty="0" smtClean="0">
                <a:solidFill>
                  <a:schemeClr val="bg1"/>
                </a:solidFill>
                <a:latin typeface="Myriad Pro" panose="020B0503030403020204" pitchFamily="34" charset="0"/>
              </a:rPr>
              <a:t>Myriad Pro</a:t>
            </a:r>
          </a:p>
          <a:p>
            <a:pPr marL="0" indent="0">
              <a:buFont typeface="Wingdings 3" panose="05040102010807070707" pitchFamily="18" charset="2"/>
              <a:buNone/>
            </a:pPr>
            <a:r>
              <a:rPr lang="en-US" sz="2600" dirty="0" smtClean="0">
                <a:solidFill>
                  <a:schemeClr val="bg1"/>
                </a:solidFill>
                <a:latin typeface="Myriad Pro" panose="020B0503030403020204" pitchFamily="34" charset="0"/>
              </a:rPr>
              <a:t>You’ll probably use this slide most often.</a:t>
            </a:r>
          </a:p>
          <a:p>
            <a:pPr marL="0" indent="0">
              <a:buFont typeface="Wingdings 3" panose="05040102010807070707" pitchFamily="18" charset="2"/>
              <a:buNone/>
            </a:pPr>
            <a:endParaRPr lang="en-US" sz="2600" dirty="0">
              <a:solidFill>
                <a:schemeClr val="bg1"/>
              </a:solidFill>
            </a:endParaRPr>
          </a:p>
        </p:txBody>
      </p:sp>
      <p:sp>
        <p:nvSpPr>
          <p:cNvPr id="15"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solidFill>
                  <a:srgbClr val="0067B1"/>
                </a:solidFill>
                <a:latin typeface="Myriad Pro" panose="020B0503030403020204" pitchFamily="34" charset="0"/>
                <a:cs typeface="Arial" panose="020B0604020202020204" pitchFamily="34" charset="0"/>
              </a:rPr>
              <a:t>Header</a:t>
            </a:r>
            <a:endParaRPr lang="en-US" sz="4800" cap="none" dirty="0">
              <a:solidFill>
                <a:srgbClr val="0067B1"/>
              </a:solidFill>
            </a:endParaRPr>
          </a:p>
        </p:txBody>
      </p:sp>
      <p:sp>
        <p:nvSpPr>
          <p:cNvPr id="7" name="Rectangle 6"/>
          <p:cNvSpPr/>
          <p:nvPr userDrawn="1"/>
        </p:nvSpPr>
        <p:spPr>
          <a:xfrm>
            <a:off x="1" y="-1"/>
            <a:ext cx="12192000" cy="13782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230460"/>
            <a:ext cx="1386573" cy="913221"/>
          </a:xfrm>
          <a:prstGeom prst="rect">
            <a:avLst/>
          </a:prstGeom>
        </p:spPr>
      </p:pic>
      <p:sp>
        <p:nvSpPr>
          <p:cNvPr id="9" name="Content Placeholder 2"/>
          <p:cNvSpPr txBox="1">
            <a:spLocks/>
          </p:cNvSpPr>
          <p:nvPr userDrawn="1"/>
        </p:nvSpPr>
        <p:spPr>
          <a:xfrm>
            <a:off x="684212" y="1928337"/>
            <a:ext cx="8534400" cy="1967805"/>
          </a:xfrm>
          <a:prstGeom prst="rect">
            <a:avLst/>
          </a:prstGeom>
          <a:noFill/>
        </p:spPr>
        <p:txBody>
          <a:bodyP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Font typeface="Wingdings 3" panose="05040102010807070707" pitchFamily="18" charset="2"/>
              <a:buNone/>
            </a:pPr>
            <a:r>
              <a:rPr lang="en-US" sz="2600" dirty="0" smtClean="0">
                <a:solidFill>
                  <a:schemeClr val="bg1"/>
                </a:solidFill>
                <a:latin typeface="Myriad Pro" panose="020B0503030403020204" pitchFamily="34" charset="0"/>
              </a:rPr>
              <a:t>26 point body text</a:t>
            </a:r>
          </a:p>
          <a:p>
            <a:pPr marL="0" indent="0">
              <a:buFont typeface="Wingdings 3" panose="05040102010807070707" pitchFamily="18" charset="2"/>
              <a:buNone/>
            </a:pPr>
            <a:r>
              <a:rPr lang="en-US" sz="2600" dirty="0" smtClean="0">
                <a:solidFill>
                  <a:schemeClr val="bg1"/>
                </a:solidFill>
                <a:latin typeface="Myriad Pro" panose="020B0503030403020204" pitchFamily="34" charset="0"/>
              </a:rPr>
              <a:t>Myriad Pro</a:t>
            </a:r>
          </a:p>
          <a:p>
            <a:pPr marL="0" indent="0">
              <a:buFont typeface="Wingdings 3" panose="05040102010807070707" pitchFamily="18" charset="2"/>
              <a:buNone/>
            </a:pPr>
            <a:r>
              <a:rPr lang="en-US" sz="2600" dirty="0" smtClean="0">
                <a:solidFill>
                  <a:schemeClr val="bg1"/>
                </a:solidFill>
                <a:latin typeface="Myriad Pro" panose="020B0503030403020204" pitchFamily="34" charset="0"/>
              </a:rPr>
              <a:t>You’ll probably use this slide most often.</a:t>
            </a:r>
          </a:p>
          <a:p>
            <a:pPr marL="0" indent="0">
              <a:buFont typeface="Wingdings 3" panose="05040102010807070707" pitchFamily="18" charset="2"/>
              <a:buNone/>
            </a:pPr>
            <a:endParaRPr lang="en-US" sz="2600" dirty="0">
              <a:solidFill>
                <a:schemeClr val="bg1"/>
              </a:solidFill>
            </a:endParaRPr>
          </a:p>
        </p:txBody>
      </p:sp>
      <p:sp>
        <p:nvSpPr>
          <p:cNvPr id="10" name="Title 1"/>
          <p:cNvSpPr txBox="1">
            <a:spLocks/>
          </p:cNvSpPr>
          <p:nvPr userDrawn="1"/>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solidFill>
                  <a:srgbClr val="0067B1"/>
                </a:solidFill>
                <a:latin typeface="Myriad Pro" panose="020B0503030403020204" pitchFamily="34" charset="0"/>
                <a:cs typeface="Arial" panose="020B0604020202020204" pitchFamily="34" charset="0"/>
              </a:rPr>
              <a:t>Header</a:t>
            </a:r>
            <a:endParaRPr lang="en-US" sz="4800" cap="none" dirty="0">
              <a:solidFill>
                <a:srgbClr val="0067B1"/>
              </a:solidFill>
            </a:endParaRPr>
          </a:p>
        </p:txBody>
      </p:sp>
    </p:spTree>
    <p:extLst>
      <p:ext uri="{BB962C8B-B14F-4D97-AF65-F5344CB8AC3E}">
        <p14:creationId xmlns:p14="http://schemas.microsoft.com/office/powerpoint/2010/main" val="28044070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693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7B1"/>
        </a:solidFill>
        <a:effectLst/>
      </p:bgPr>
    </p:bg>
    <p:spTree>
      <p:nvGrpSpPr>
        <p:cNvPr id="1" name=""/>
        <p:cNvGrpSpPr/>
        <p:nvPr/>
      </p:nvGrpSpPr>
      <p:grpSpPr>
        <a:xfrm>
          <a:off x="0" y="0"/>
          <a:ext cx="0" cy="0"/>
          <a:chOff x="0" y="0"/>
          <a:chExt cx="0" cy="0"/>
        </a:xfrm>
      </p:grpSpPr>
      <p:sp>
        <p:nvSpPr>
          <p:cNvPr id="19" name="Rectangle 1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2"/>
          <p:cNvSpPr txBox="1">
            <a:spLocks/>
          </p:cNvSpPr>
          <p:nvPr/>
        </p:nvSpPr>
        <p:spPr>
          <a:xfrm>
            <a:off x="684212" y="1928337"/>
            <a:ext cx="8534400" cy="1967805"/>
          </a:xfrm>
          <a:prstGeom prst="rect">
            <a:avLst/>
          </a:prstGeom>
          <a:noFill/>
        </p:spPr>
        <p:txBody>
          <a:bodyP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Font typeface="Wingdings 3" panose="05040102010807070707" pitchFamily="18" charset="2"/>
              <a:buNone/>
            </a:pPr>
            <a:r>
              <a:rPr lang="en-US" sz="2600" dirty="0" smtClean="0">
                <a:solidFill>
                  <a:srgbClr val="0067B1"/>
                </a:solidFill>
                <a:latin typeface="Myriad Pro" panose="020B0503030403020204" pitchFamily="34" charset="0"/>
              </a:rPr>
              <a:t>26 point body text</a:t>
            </a:r>
          </a:p>
          <a:p>
            <a:pPr marL="0" indent="0">
              <a:buFont typeface="Wingdings 3" panose="05040102010807070707" pitchFamily="18" charset="2"/>
              <a:buNone/>
            </a:pPr>
            <a:r>
              <a:rPr lang="en-US" sz="2600" dirty="0" smtClean="0">
                <a:solidFill>
                  <a:srgbClr val="0067B1"/>
                </a:solidFill>
                <a:latin typeface="Myriad Pro" panose="020B0503030403020204" pitchFamily="34" charset="0"/>
              </a:rPr>
              <a:t>Myriad Pro</a:t>
            </a:r>
          </a:p>
          <a:p>
            <a:pPr marL="0" indent="0">
              <a:buFont typeface="Wingdings 3" panose="05040102010807070707" pitchFamily="18" charset="2"/>
              <a:buNone/>
            </a:pPr>
            <a:r>
              <a:rPr lang="en-US" sz="2600" dirty="0" smtClean="0">
                <a:solidFill>
                  <a:srgbClr val="0067B1"/>
                </a:solidFill>
                <a:latin typeface="Myriad Pro" panose="020B0503030403020204" pitchFamily="34" charset="0"/>
              </a:rPr>
              <a:t>You’ll probably use this slide most often.</a:t>
            </a:r>
          </a:p>
          <a:p>
            <a:pPr marL="0" indent="0">
              <a:buFont typeface="Wingdings 3" panose="05040102010807070707" pitchFamily="18" charset="2"/>
              <a:buNone/>
            </a:pPr>
            <a:endParaRPr lang="en-US" sz="2600" dirty="0">
              <a:solidFill>
                <a:srgbClr val="0067B1"/>
              </a:solidFill>
            </a:endParaRPr>
          </a:p>
        </p:txBody>
      </p:sp>
      <p:sp>
        <p:nvSpPr>
          <p:cNvPr id="21"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solidFill>
                  <a:schemeClr val="tx1"/>
                </a:solidFill>
                <a:latin typeface="Myriad Pro" panose="020B0503030403020204" pitchFamily="34" charset="0"/>
                <a:cs typeface="Arial" panose="020B0604020202020204" pitchFamily="34" charset="0"/>
              </a:rPr>
              <a:t>Header</a:t>
            </a:r>
            <a:endParaRPr lang="en-US" sz="4800" cap="none" dirty="0">
              <a:solidFill>
                <a:schemeClr val="tx1"/>
              </a:solidFill>
            </a:endParaRPr>
          </a:p>
        </p:txBody>
      </p:sp>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3" name="Rectangle 12"/>
          <p:cNvSpPr/>
          <p:nvPr userDrawn="1"/>
        </p:nvSpPr>
        <p:spPr>
          <a:xfrm>
            <a:off x="1" y="-1"/>
            <a:ext cx="12192000" cy="13782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p:cNvSpPr txBox="1">
            <a:spLocks/>
          </p:cNvSpPr>
          <p:nvPr userDrawn="1"/>
        </p:nvSpPr>
        <p:spPr>
          <a:xfrm>
            <a:off x="684212" y="1928337"/>
            <a:ext cx="8534400" cy="1967805"/>
          </a:xfrm>
          <a:prstGeom prst="rect">
            <a:avLst/>
          </a:prstGeom>
          <a:noFill/>
        </p:spPr>
        <p:txBody>
          <a:bodyP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Font typeface="Wingdings 3" panose="05040102010807070707" pitchFamily="18" charset="2"/>
              <a:buNone/>
            </a:pPr>
            <a:r>
              <a:rPr lang="en-US" sz="2600" baseline="0" dirty="0" smtClean="0">
                <a:solidFill>
                  <a:schemeClr val="tx1"/>
                </a:solidFill>
                <a:latin typeface="Myriad Pro" panose="020B0503030403020204" pitchFamily="34" charset="0"/>
              </a:rPr>
              <a:t>26 point body text</a:t>
            </a:r>
          </a:p>
          <a:p>
            <a:pPr marL="0" indent="0">
              <a:buFont typeface="Wingdings 3" panose="05040102010807070707" pitchFamily="18" charset="2"/>
              <a:buNone/>
            </a:pPr>
            <a:r>
              <a:rPr lang="en-US" sz="2600" baseline="0" dirty="0" smtClean="0">
                <a:solidFill>
                  <a:schemeClr val="tx1"/>
                </a:solidFill>
                <a:latin typeface="Myriad Pro" panose="020B0503030403020204" pitchFamily="34" charset="0"/>
              </a:rPr>
              <a:t>Myriad Pro</a:t>
            </a:r>
          </a:p>
          <a:p>
            <a:pPr marL="0" indent="0">
              <a:buFont typeface="Wingdings 3" panose="05040102010807070707" pitchFamily="18" charset="2"/>
              <a:buNone/>
            </a:pPr>
            <a:r>
              <a:rPr lang="en-US" sz="2600" baseline="0" dirty="0" smtClean="0">
                <a:solidFill>
                  <a:schemeClr val="tx1"/>
                </a:solidFill>
                <a:latin typeface="Myriad Pro" panose="020B0503030403020204" pitchFamily="34" charset="0"/>
              </a:rPr>
              <a:t>You’ll probably use this slide most often.</a:t>
            </a:r>
          </a:p>
          <a:p>
            <a:pPr marL="0" indent="0">
              <a:buFont typeface="Wingdings 3" panose="05040102010807070707" pitchFamily="18" charset="2"/>
              <a:buNone/>
            </a:pPr>
            <a:endParaRPr lang="en-US" sz="2600" baseline="0" dirty="0">
              <a:solidFill>
                <a:schemeClr val="tx1"/>
              </a:solidFill>
            </a:endParaRPr>
          </a:p>
        </p:txBody>
      </p:sp>
      <p:sp>
        <p:nvSpPr>
          <p:cNvPr id="15" name="Title 1"/>
          <p:cNvSpPr txBox="1">
            <a:spLocks/>
          </p:cNvSpPr>
          <p:nvPr userDrawn="1"/>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solidFill>
                  <a:srgbClr val="0067B1"/>
                </a:solidFill>
                <a:latin typeface="Myriad Pro" panose="020B0503030403020204" pitchFamily="34" charset="0"/>
                <a:cs typeface="Arial" panose="020B0604020202020204" pitchFamily="34" charset="0"/>
              </a:rPr>
              <a:t>Header</a:t>
            </a:r>
            <a:endParaRPr lang="en-US" sz="4800" cap="none" dirty="0">
              <a:solidFill>
                <a:srgbClr val="0067B1"/>
              </a:solidFill>
            </a:endParaRPr>
          </a:p>
        </p:txBody>
      </p:sp>
      <p:pic>
        <p:nvPicPr>
          <p:cNvPr id="16" name="Picture 1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363200" y="230460"/>
            <a:ext cx="1386573" cy="913221"/>
          </a:xfrm>
          <a:prstGeom prst="rect">
            <a:avLst/>
          </a:prstGeom>
        </p:spPr>
      </p:pic>
    </p:spTree>
    <p:extLst>
      <p:ext uri="{BB962C8B-B14F-4D97-AF65-F5344CB8AC3E}">
        <p14:creationId xmlns:p14="http://schemas.microsoft.com/office/powerpoint/2010/main" val="1892861759"/>
      </p:ext>
    </p:extLst>
  </p:cSld>
  <p:clrMap bg1="dk1" tx1="lt1" bg2="dk2" tx2="lt2" accent1="accent1" accent2="accent2" accent3="accent3" accent4="accent4" accent5="accent5" accent6="accent6" hlink="hlink" folHlink="folHlink"/>
  <p:sldLayoutIdLst>
    <p:sldLayoutId id="2147483848" r:id="rId1"/>
    <p:sldLayoutId id="2147483849" r:id="rId2"/>
    <p:sldLayoutId id="2147483850"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67B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00204" y="1679575"/>
            <a:ext cx="10029528" cy="1487488"/>
          </a:xfrm>
          <a:prstGeom prst="rect">
            <a:avLst/>
          </a:prstGeom>
        </p:spPr>
        <p:txBody>
          <a:bodyPr>
            <a:normAutofit fontScale="90000"/>
          </a:bodyPr>
          <a:lstStyle/>
          <a:p>
            <a:r>
              <a:rPr lang="en-US" sz="6000" b="1" spc="100" dirty="0">
                <a:latin typeface="Myriad Pro" panose="020B0503030403020204" pitchFamily="34" charset="0"/>
                <a:cs typeface="Arial" panose="020B0604020202020204" pitchFamily="34" charset="0"/>
              </a:rPr>
              <a:t>Conflicts and Ethics</a:t>
            </a:r>
            <a:br>
              <a:rPr lang="en-US" sz="6000" b="1" spc="100" dirty="0">
                <a:latin typeface="Myriad Pro" panose="020B0503030403020204" pitchFamily="34" charset="0"/>
                <a:cs typeface="Arial" panose="020B0604020202020204" pitchFamily="34" charset="0"/>
              </a:rPr>
            </a:br>
            <a:r>
              <a:rPr lang="en-US" sz="4800" cap="none" spc="100" dirty="0">
                <a:latin typeface="Myriad Pro" panose="020B0503030403020204" pitchFamily="34" charset="0"/>
                <a:cs typeface="Arial" panose="020B0604020202020204" pitchFamily="34" charset="0"/>
              </a:rPr>
              <a:t>Yakima Regional Clean Air Agency</a:t>
            </a:r>
            <a:endParaRPr lang="en-US" sz="4800" dirty="0"/>
          </a:p>
        </p:txBody>
      </p:sp>
      <p:sp>
        <p:nvSpPr>
          <p:cNvPr id="8" name="Title 1"/>
          <p:cNvSpPr txBox="1">
            <a:spLocks/>
          </p:cNvSpPr>
          <p:nvPr/>
        </p:nvSpPr>
        <p:spPr>
          <a:xfrm>
            <a:off x="700205" y="3611287"/>
            <a:ext cx="8757365" cy="98722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1" cap="none" spc="100" dirty="0">
                <a:latin typeface="Myriad Pro" panose="020B0503030403020204" pitchFamily="34" charset="0"/>
              </a:rPr>
              <a:t>Jim </a:t>
            </a:r>
            <a:r>
              <a:rPr lang="en-US" sz="2800" b="1" cap="none" spc="100" dirty="0" smtClean="0">
                <a:latin typeface="Myriad Pro" panose="020B0503030403020204" pitchFamily="34" charset="0"/>
              </a:rPr>
              <a:t>Doherty </a:t>
            </a:r>
            <a:r>
              <a:rPr lang="en-US" sz="2800" b="1" cap="none" spc="100" dirty="0" smtClean="0">
                <a:latin typeface="Arial" panose="020B0604020202020204" pitchFamily="34" charset="0"/>
                <a:cs typeface="Arial" panose="020B0604020202020204" pitchFamily="34" charset="0"/>
              </a:rPr>
              <a:t>‒</a:t>
            </a:r>
            <a:r>
              <a:rPr lang="en-US" sz="2800" b="1" cap="none" spc="100" dirty="0" smtClean="0">
                <a:latin typeface="Myriad Pro" panose="020B0503030403020204" pitchFamily="34" charset="0"/>
              </a:rPr>
              <a:t> </a:t>
            </a:r>
            <a:r>
              <a:rPr lang="en-US" sz="2800" cap="none" spc="100" dirty="0" smtClean="0">
                <a:latin typeface="Myriad Pro" panose="020B0503030403020204" pitchFamily="34" charset="0"/>
              </a:rPr>
              <a:t>MRSC </a:t>
            </a:r>
            <a:r>
              <a:rPr lang="en-US" sz="2800" cap="none" spc="100" dirty="0">
                <a:latin typeface="Myriad Pro" panose="020B0503030403020204" pitchFamily="34" charset="0"/>
              </a:rPr>
              <a:t>Legal Consultant</a:t>
            </a:r>
          </a:p>
        </p:txBody>
      </p:sp>
      <p:sp>
        <p:nvSpPr>
          <p:cNvPr id="5" name="Rectangle 4"/>
          <p:cNvSpPr/>
          <p:nvPr/>
        </p:nvSpPr>
        <p:spPr>
          <a:xfrm>
            <a:off x="1" y="5818909"/>
            <a:ext cx="12192000" cy="10390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9245" y="6017028"/>
            <a:ext cx="2892829" cy="642851"/>
          </a:xfrm>
          <a:prstGeom prst="rect">
            <a:avLst/>
          </a:prstGeom>
        </p:spPr>
      </p:pic>
    </p:spTree>
    <p:extLst>
      <p:ext uri="{BB962C8B-B14F-4D97-AF65-F5344CB8AC3E}">
        <p14:creationId xmlns:p14="http://schemas.microsoft.com/office/powerpoint/2010/main" val="4091785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67B1"/>
        </a:solidFill>
        <a:effectLst/>
      </p:bgPr>
    </p:bg>
    <p:spTree>
      <p:nvGrpSpPr>
        <p:cNvPr id="1" name=""/>
        <p:cNvGrpSpPr/>
        <p:nvPr/>
      </p:nvGrpSpPr>
      <p:grpSpPr>
        <a:xfrm>
          <a:off x="0" y="0"/>
          <a:ext cx="0" cy="0"/>
          <a:chOff x="0" y="0"/>
          <a:chExt cx="0" cy="0"/>
        </a:xfrm>
      </p:grpSpPr>
      <p:sp>
        <p:nvSpPr>
          <p:cNvPr id="8" name="Rectangle 7"/>
          <p:cNvSpPr/>
          <p:nvPr/>
        </p:nvSpPr>
        <p:spPr>
          <a:xfrm>
            <a:off x="1" y="-1"/>
            <a:ext cx="12192000" cy="13782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700205" y="1928813"/>
            <a:ext cx="9578114" cy="4217344"/>
          </a:xfrm>
          <a:prstGeom prst="rect">
            <a:avLst/>
          </a:prstGeom>
        </p:spPr>
        <p:txBody>
          <a:bodyPr>
            <a:noAutofit/>
          </a:bodyPr>
          <a:lstStyle/>
          <a:p>
            <a:pPr marL="0" indent="0">
              <a:buNone/>
            </a:pPr>
            <a:r>
              <a:rPr lang="en-US" sz="2800" dirty="0">
                <a:solidFill>
                  <a:schemeClr val="tx1"/>
                </a:solidFill>
                <a:latin typeface="Myriad Pro" panose="020B0503030403020204" pitchFamily="34" charset="0"/>
              </a:rPr>
              <a:t>Unlike for state officials, not </a:t>
            </a:r>
            <a:r>
              <a:rPr lang="en-US" sz="2800" dirty="0" smtClean="0">
                <a:solidFill>
                  <a:schemeClr val="tx1"/>
                </a:solidFill>
                <a:latin typeface="Myriad Pro" panose="020B0503030403020204" pitchFamily="34" charset="0"/>
              </a:rPr>
              <a:t>as detailed</a:t>
            </a:r>
            <a:endParaRPr lang="en-US" sz="2800" dirty="0">
              <a:solidFill>
                <a:schemeClr val="tx1"/>
              </a:solidFill>
              <a:latin typeface="Myriad Pro" panose="020B0503030403020204" pitchFamily="34" charset="0"/>
            </a:endParaRPr>
          </a:p>
          <a:p>
            <a:pPr marL="0" indent="0">
              <a:spcBef>
                <a:spcPts val="2400"/>
              </a:spcBef>
              <a:buNone/>
            </a:pPr>
            <a:r>
              <a:rPr lang="en-US" sz="2800" dirty="0">
                <a:solidFill>
                  <a:schemeClr val="tx1"/>
                </a:solidFill>
                <a:latin typeface="Myriad Pro" panose="020B0503030403020204" pitchFamily="34" charset="0"/>
              </a:rPr>
              <a:t>RCW 42.23.070 – Prohibited acts for local government </a:t>
            </a:r>
            <a:r>
              <a:rPr lang="en-US" sz="2800" dirty="0" smtClean="0">
                <a:solidFill>
                  <a:schemeClr val="tx1"/>
                </a:solidFill>
                <a:latin typeface="Myriad Pro" panose="020B0503030403020204" pitchFamily="34" charset="0"/>
              </a:rPr>
              <a:t>officers</a:t>
            </a:r>
          </a:p>
          <a:p>
            <a:pPr marL="0" indent="0">
              <a:spcBef>
                <a:spcPts val="2400"/>
              </a:spcBef>
              <a:buNone/>
            </a:pPr>
            <a:r>
              <a:rPr lang="en-US" sz="2800" dirty="0">
                <a:solidFill>
                  <a:schemeClr val="tx1"/>
                </a:solidFill>
                <a:latin typeface="Myriad Pro" panose="020B0503030403020204" pitchFamily="34" charset="0"/>
              </a:rPr>
              <a:t>Enacted in 1994</a:t>
            </a:r>
          </a:p>
          <a:p>
            <a:pPr marL="0" indent="0">
              <a:spcBef>
                <a:spcPts val="2400"/>
              </a:spcBef>
              <a:buNone/>
            </a:pPr>
            <a:r>
              <a:rPr lang="en-US" sz="2800" dirty="0">
                <a:solidFill>
                  <a:schemeClr val="tx1"/>
                </a:solidFill>
                <a:latin typeface="Myriad Pro" panose="020B0503030403020204" pitchFamily="34" charset="0"/>
              </a:rPr>
              <a:t>Only applies to local government officers, not employees</a:t>
            </a:r>
          </a:p>
          <a:p>
            <a:pPr marL="0" indent="0">
              <a:spcBef>
                <a:spcPts val="2400"/>
              </a:spcBef>
              <a:buNone/>
            </a:pPr>
            <a:endParaRPr lang="en-US" sz="2800" dirty="0">
              <a:solidFill>
                <a:schemeClr val="tx1"/>
              </a:solidFill>
              <a:latin typeface="Myriad Pro" panose="020B0503030403020204" pitchFamily="34" charset="0"/>
            </a:endParaRPr>
          </a:p>
        </p:txBody>
      </p:sp>
      <p:sp>
        <p:nvSpPr>
          <p:cNvPr id="4"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chemeClr val="tx1"/>
                </a:solidFill>
                <a:latin typeface="Myriad Pro" panose="020B0503030403020204" pitchFamily="34" charset="0"/>
              </a:rPr>
              <a:pPr/>
              <a:t>10</a:t>
            </a:fld>
            <a:endParaRPr lang="en-US" sz="2400" dirty="0">
              <a:solidFill>
                <a:schemeClr val="tx1"/>
              </a:solidFill>
              <a:latin typeface="Myriad Pro" panose="020B0503030403020204" pitchFamily="34" charset="0"/>
            </a:endParaRPr>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solidFill>
                  <a:srgbClr val="0067B1"/>
                </a:solidFill>
                <a:latin typeface="Myriad Pro" panose="020B0503030403020204" pitchFamily="34" charset="0"/>
                <a:cs typeface="Arial" panose="020B0604020202020204" pitchFamily="34" charset="0"/>
              </a:rPr>
              <a:t>Ethics for Local Agency  Officials</a:t>
            </a:r>
            <a:endParaRPr lang="en-US" sz="4800" cap="none" dirty="0">
              <a:solidFill>
                <a:srgbClr val="0067B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230460"/>
            <a:ext cx="1386573" cy="913221"/>
          </a:xfrm>
          <a:prstGeom prst="rect">
            <a:avLst/>
          </a:prstGeom>
        </p:spPr>
      </p:pic>
    </p:spTree>
    <p:extLst>
      <p:ext uri="{BB962C8B-B14F-4D97-AF65-F5344CB8AC3E}">
        <p14:creationId xmlns:p14="http://schemas.microsoft.com/office/powerpoint/2010/main" val="1410546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latin typeface="Myriad Pro" panose="020B0503030403020204" pitchFamily="34" charset="0"/>
                <a:cs typeface="Arial" panose="020B0604020202020204" pitchFamily="34" charset="0"/>
              </a:rPr>
              <a:t>Four Statutory Prohibitions</a:t>
            </a:r>
            <a:endParaRPr lang="en-US" sz="48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buNone/>
            </a:pPr>
            <a:endParaRPr lang="en-US" sz="2800" dirty="0" smtClean="0">
              <a:solidFill>
                <a:srgbClr val="0067B1"/>
              </a:solidFill>
              <a:latin typeface="Myriad Pro" panose="020B0503030403020204" pitchFamily="34" charset="0"/>
            </a:endParaRPr>
          </a:p>
          <a:p>
            <a:pPr marL="514350" indent="-514350">
              <a:spcBef>
                <a:spcPts val="1800"/>
              </a:spcBef>
              <a:buAutoNum type="arabicPeriod"/>
            </a:pPr>
            <a:r>
              <a:rPr lang="en-US" sz="2800" dirty="0" smtClean="0">
                <a:solidFill>
                  <a:srgbClr val="0067B1"/>
                </a:solidFill>
                <a:latin typeface="Myriad Pro" panose="020B0503030403020204" pitchFamily="34" charset="0"/>
              </a:rPr>
              <a:t>(1) Special Privileges</a:t>
            </a:r>
          </a:p>
          <a:p>
            <a:pPr marL="514350" indent="-514350">
              <a:spcBef>
                <a:spcPts val="1800"/>
              </a:spcBef>
              <a:buAutoNum type="arabicPeriod"/>
            </a:pPr>
            <a:r>
              <a:rPr lang="en-US" sz="2800" dirty="0" smtClean="0">
                <a:solidFill>
                  <a:srgbClr val="0067B1"/>
                </a:solidFill>
                <a:latin typeface="Myriad Pro" panose="020B0503030403020204" pitchFamily="34" charset="0"/>
              </a:rPr>
              <a:t>(2) Gifts or Rewards</a:t>
            </a:r>
          </a:p>
          <a:p>
            <a:pPr marL="514350" indent="-514350">
              <a:spcBef>
                <a:spcPts val="1800"/>
              </a:spcBef>
              <a:buAutoNum type="arabicPeriod"/>
            </a:pPr>
            <a:r>
              <a:rPr lang="en-US" sz="2800" dirty="0" smtClean="0">
                <a:solidFill>
                  <a:srgbClr val="0067B1"/>
                </a:solidFill>
                <a:latin typeface="Myriad Pro" panose="020B0503030403020204" pitchFamily="34" charset="0"/>
              </a:rPr>
              <a:t>(3) &amp; (4) Confidential Information</a:t>
            </a:r>
            <a:endParaRPr lang="en-US" sz="2800" dirty="0">
              <a:solidFill>
                <a:srgbClr val="0067B1"/>
              </a:solidFill>
              <a:latin typeface="Myriad Pro" panose="020B0503030403020204" pitchFamily="34" charset="0"/>
            </a:endParaRP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11</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367278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latin typeface="Myriad Pro" panose="020B0503030403020204" pitchFamily="34" charset="0"/>
                <a:cs typeface="Arial" panose="020B0604020202020204" pitchFamily="34" charset="0"/>
              </a:rPr>
              <a:t>(1) No </a:t>
            </a:r>
            <a:r>
              <a:rPr lang="en-US" sz="4800" cap="none" spc="100" dirty="0">
                <a:latin typeface="Myriad Pro" panose="020B0503030403020204" pitchFamily="34" charset="0"/>
                <a:cs typeface="Arial" panose="020B0604020202020204" pitchFamily="34" charset="0"/>
              </a:rPr>
              <a:t>Special </a:t>
            </a:r>
            <a:r>
              <a:rPr lang="en-US" sz="4800" cap="none" spc="100" dirty="0" smtClean="0">
                <a:latin typeface="Myriad Pro" panose="020B0503030403020204" pitchFamily="34" charset="0"/>
                <a:cs typeface="Arial" panose="020B0604020202020204" pitchFamily="34" charset="0"/>
              </a:rPr>
              <a:t>Privileges</a:t>
            </a:r>
            <a:endParaRPr lang="en-US" sz="48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buNone/>
            </a:pPr>
            <a:endParaRPr lang="en-US" sz="2800" dirty="0" smtClean="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No municipal officer may use his or her position to obtain special privileges for himself, herself or </a:t>
            </a:r>
            <a:r>
              <a:rPr lang="en-US" sz="2800" dirty="0" smtClean="0">
                <a:solidFill>
                  <a:srgbClr val="0067B1"/>
                </a:solidFill>
                <a:latin typeface="Myriad Pro" panose="020B0503030403020204" pitchFamily="34" charset="0"/>
              </a:rPr>
              <a:t>others.</a:t>
            </a:r>
            <a:endParaRPr lang="en-US" sz="2800" dirty="0">
              <a:solidFill>
                <a:srgbClr val="0067B1"/>
              </a:solidFill>
              <a:latin typeface="Myriad Pro" panose="020B0503030403020204" pitchFamily="34" charset="0"/>
            </a:endParaRPr>
          </a:p>
          <a:p>
            <a:pPr>
              <a:spcBef>
                <a:spcPts val="1200"/>
              </a:spcBef>
              <a:buFont typeface="Arial" panose="020B0604020202020204" pitchFamily="34" charset="0"/>
              <a:buChar char="•"/>
            </a:pPr>
            <a:r>
              <a:rPr lang="en-US" sz="2800" dirty="0" smtClean="0">
                <a:solidFill>
                  <a:srgbClr val="0067B1"/>
                </a:solidFill>
                <a:latin typeface="Arial" panose="020B0604020202020204" pitchFamily="34" charset="0"/>
                <a:cs typeface="Arial" panose="020B0604020202020204" pitchFamily="34" charset="0"/>
              </a:rPr>
              <a:t>• </a:t>
            </a:r>
            <a:r>
              <a:rPr lang="en-US" sz="2800" dirty="0" smtClean="0">
                <a:solidFill>
                  <a:srgbClr val="0067B1"/>
                </a:solidFill>
                <a:latin typeface="Myriad Pro" panose="020B0503030403020204" pitchFamily="34" charset="0"/>
              </a:rPr>
              <a:t>Can’t </a:t>
            </a:r>
            <a:r>
              <a:rPr lang="en-US" sz="2800" dirty="0">
                <a:solidFill>
                  <a:srgbClr val="0067B1"/>
                </a:solidFill>
                <a:latin typeface="Myriad Pro" panose="020B0503030403020204" pitchFamily="34" charset="0"/>
              </a:rPr>
              <a:t>waive permit fees</a:t>
            </a:r>
          </a:p>
          <a:p>
            <a:pPr>
              <a:spcBef>
                <a:spcPts val="600"/>
              </a:spcBef>
              <a:buFont typeface="Arial" panose="020B0604020202020204" pitchFamily="34" charset="0"/>
              <a:buChar char="•"/>
            </a:pPr>
            <a:r>
              <a:rPr lang="en-US" sz="2800" dirty="0">
                <a:solidFill>
                  <a:srgbClr val="0067B1"/>
                </a:solidFill>
                <a:latin typeface="Arial" panose="020B0604020202020204" pitchFamily="34" charset="0"/>
                <a:cs typeface="Arial" panose="020B0604020202020204" pitchFamily="34" charset="0"/>
              </a:rPr>
              <a:t>• </a:t>
            </a:r>
            <a:r>
              <a:rPr lang="en-US" sz="2800" dirty="0" smtClean="0">
                <a:solidFill>
                  <a:srgbClr val="0067B1"/>
                </a:solidFill>
                <a:latin typeface="Myriad Pro" panose="020B0503030403020204" pitchFamily="34" charset="0"/>
              </a:rPr>
              <a:t>No </a:t>
            </a:r>
            <a:r>
              <a:rPr lang="en-US" sz="2800" dirty="0">
                <a:solidFill>
                  <a:srgbClr val="0067B1"/>
                </a:solidFill>
                <a:latin typeface="Myriad Pro" panose="020B0503030403020204" pitchFamily="34" charset="0"/>
              </a:rPr>
              <a:t>special rates or fees for county services</a:t>
            </a:r>
          </a:p>
          <a:p>
            <a:pPr>
              <a:spcBef>
                <a:spcPts val="600"/>
              </a:spcBef>
              <a:buFont typeface="Arial" panose="020B0604020202020204" pitchFamily="34" charset="0"/>
              <a:buChar char="•"/>
            </a:pPr>
            <a:r>
              <a:rPr lang="en-US" sz="2800" dirty="0">
                <a:solidFill>
                  <a:srgbClr val="0067B1"/>
                </a:solidFill>
                <a:latin typeface="Arial" panose="020B0604020202020204" pitchFamily="34" charset="0"/>
                <a:cs typeface="Arial" panose="020B0604020202020204" pitchFamily="34" charset="0"/>
              </a:rPr>
              <a:t>• </a:t>
            </a:r>
            <a:r>
              <a:rPr lang="en-US" sz="2800" dirty="0" smtClean="0">
                <a:solidFill>
                  <a:srgbClr val="0067B1"/>
                </a:solidFill>
                <a:latin typeface="Myriad Pro" panose="020B0503030403020204" pitchFamily="34" charset="0"/>
              </a:rPr>
              <a:t>Same </a:t>
            </a:r>
            <a:r>
              <a:rPr lang="en-US" sz="2800" dirty="0">
                <a:solidFill>
                  <a:srgbClr val="0067B1"/>
                </a:solidFill>
                <a:latin typeface="Myriad Pro" panose="020B0503030403020204" pitchFamily="34" charset="0"/>
              </a:rPr>
              <a:t>procedures apply for permits, etc. </a:t>
            </a: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12</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4177069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latin typeface="Myriad Pro" panose="020B0503030403020204" pitchFamily="34" charset="0"/>
                <a:cs typeface="Arial" panose="020B0604020202020204" pitchFamily="34" charset="0"/>
              </a:rPr>
              <a:t>(2) No </a:t>
            </a:r>
            <a:r>
              <a:rPr lang="en-US" sz="4800" cap="none" spc="100" dirty="0">
                <a:latin typeface="Myriad Pro" panose="020B0503030403020204" pitchFamily="34" charset="0"/>
                <a:cs typeface="Arial" panose="020B0604020202020204" pitchFamily="34" charset="0"/>
              </a:rPr>
              <a:t>Gifts or Rewards</a:t>
            </a:r>
            <a:endParaRPr lang="en-US" sz="48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662996" cy="4501485"/>
          </a:xfrm>
          <a:prstGeom prst="rect">
            <a:avLst/>
          </a:prstGeom>
          <a:solidFill>
            <a:schemeClr val="tx1"/>
          </a:solidFill>
        </p:spPr>
        <p:txBody>
          <a:bodyPr>
            <a:noAutofit/>
          </a:bodyPr>
          <a:lstStyle/>
          <a:p>
            <a:pPr marL="0" indent="0">
              <a:buNone/>
            </a:pPr>
            <a:r>
              <a:rPr lang="en-US" sz="2800" dirty="0" smtClean="0">
                <a:solidFill>
                  <a:srgbClr val="0067B1"/>
                </a:solidFill>
                <a:latin typeface="Myriad Pro" panose="020B0503030403020204" pitchFamily="34" charset="0"/>
              </a:rPr>
              <a:t>No </a:t>
            </a:r>
            <a:r>
              <a:rPr lang="en-US" sz="2800" dirty="0">
                <a:solidFill>
                  <a:srgbClr val="0067B1"/>
                </a:solidFill>
                <a:latin typeface="Myriad Pro" panose="020B0503030403020204" pitchFamily="34" charset="0"/>
              </a:rPr>
              <a:t>officer may give or receive any compensation, gift, reward from any source except employing municipality for any matter connected with officer’s services unless otherwise </a:t>
            </a:r>
            <a:r>
              <a:rPr lang="en-US" sz="2800" dirty="0" smtClean="0">
                <a:solidFill>
                  <a:srgbClr val="0067B1"/>
                </a:solidFill>
                <a:latin typeface="Myriad Pro" panose="020B0503030403020204" pitchFamily="34" charset="0"/>
              </a:rPr>
              <a:t>provided by </a:t>
            </a:r>
            <a:r>
              <a:rPr lang="en-US" sz="2800" dirty="0">
                <a:solidFill>
                  <a:srgbClr val="0067B1"/>
                </a:solidFill>
                <a:latin typeface="Myriad Pro" panose="020B0503030403020204" pitchFamily="34" charset="0"/>
              </a:rPr>
              <a:t>law</a:t>
            </a:r>
          </a:p>
          <a:p>
            <a:pPr>
              <a:spcBef>
                <a:spcPts val="1200"/>
              </a:spcBef>
              <a:buFont typeface="Arial" panose="020B0604020202020204" pitchFamily="34" charset="0"/>
              <a:buChar char="•"/>
            </a:pPr>
            <a:r>
              <a:rPr lang="en-US" sz="2800" dirty="0" smtClean="0">
                <a:solidFill>
                  <a:srgbClr val="0067B1"/>
                </a:solidFill>
                <a:latin typeface="Arial" panose="020B0604020202020204" pitchFamily="34" charset="0"/>
                <a:cs typeface="Arial" panose="020B0604020202020204" pitchFamily="34" charset="0"/>
              </a:rPr>
              <a:t>• </a:t>
            </a:r>
            <a:r>
              <a:rPr lang="en-US" sz="2800" dirty="0">
                <a:solidFill>
                  <a:srgbClr val="0067B1"/>
                </a:solidFill>
                <a:latin typeface="Myriad Pro" panose="020B0503030403020204" pitchFamily="34" charset="0"/>
              </a:rPr>
              <a:t>No additional </a:t>
            </a:r>
            <a:r>
              <a:rPr lang="en-US" sz="2800" dirty="0" smtClean="0">
                <a:solidFill>
                  <a:srgbClr val="0067B1"/>
                </a:solidFill>
                <a:latin typeface="Myriad Pro" panose="020B0503030403020204" pitchFamily="34" charset="0"/>
              </a:rPr>
              <a:t>compensation</a:t>
            </a:r>
            <a:endParaRPr lang="en-US" sz="2800" dirty="0">
              <a:solidFill>
                <a:srgbClr val="0067B1"/>
              </a:solidFill>
              <a:latin typeface="Myriad Pro" panose="020B0503030403020204" pitchFamily="34" charset="0"/>
            </a:endParaRPr>
          </a:p>
          <a:p>
            <a:pPr>
              <a:spcBef>
                <a:spcPts val="600"/>
              </a:spcBef>
              <a:buFont typeface="Arial" panose="020B0604020202020204" pitchFamily="34" charset="0"/>
              <a:buChar char="•"/>
            </a:pPr>
            <a:r>
              <a:rPr lang="en-US" sz="2800" dirty="0">
                <a:solidFill>
                  <a:srgbClr val="0067B1"/>
                </a:solidFill>
                <a:latin typeface="Arial" panose="020B0604020202020204" pitchFamily="34" charset="0"/>
                <a:cs typeface="Arial" panose="020B0604020202020204" pitchFamily="34" charset="0"/>
              </a:rPr>
              <a:t>• </a:t>
            </a:r>
            <a:r>
              <a:rPr lang="en-US" sz="2800" dirty="0">
                <a:solidFill>
                  <a:srgbClr val="0067B1"/>
                </a:solidFill>
                <a:latin typeface="Myriad Pro" panose="020B0503030403020204" pitchFamily="34" charset="0"/>
              </a:rPr>
              <a:t>No free trips, tickets to events, </a:t>
            </a:r>
            <a:r>
              <a:rPr lang="en-US" sz="2800" dirty="0" smtClean="0">
                <a:solidFill>
                  <a:srgbClr val="0067B1"/>
                </a:solidFill>
                <a:latin typeface="Myriad Pro" panose="020B0503030403020204" pitchFamily="34" charset="0"/>
              </a:rPr>
              <a:t>etc.</a:t>
            </a:r>
            <a:endParaRPr lang="en-US" sz="2800" dirty="0">
              <a:solidFill>
                <a:srgbClr val="0067B1"/>
              </a:solidFill>
              <a:latin typeface="Myriad Pro" panose="020B0503030403020204" pitchFamily="34" charset="0"/>
            </a:endParaRPr>
          </a:p>
          <a:p>
            <a:pPr marL="0" indent="0">
              <a:spcBef>
                <a:spcPts val="600"/>
              </a:spcBef>
              <a:buNone/>
            </a:pPr>
            <a:endParaRPr lang="en-US" sz="2800" dirty="0">
              <a:solidFill>
                <a:srgbClr val="0067B1"/>
              </a:solidFill>
              <a:latin typeface="Myriad Pro" panose="020B0503030403020204" pitchFamily="34" charset="0"/>
            </a:endParaRP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13</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74536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i="1" cap="none" spc="100" dirty="0" smtClean="0">
                <a:latin typeface="Myriad Pro" panose="020B0503030403020204" pitchFamily="34" charset="0"/>
                <a:cs typeface="Arial" panose="020B0604020202020204" pitchFamily="34" charset="0"/>
              </a:rPr>
              <a:t>What </a:t>
            </a:r>
            <a:r>
              <a:rPr lang="en-US" sz="4000" i="1" cap="none" spc="100" dirty="0">
                <a:latin typeface="Myriad Pro" panose="020B0503030403020204" pitchFamily="34" charset="0"/>
                <a:cs typeface="Arial" panose="020B0604020202020204" pitchFamily="34" charset="0"/>
              </a:rPr>
              <a:t>Is </a:t>
            </a:r>
            <a:r>
              <a:rPr lang="en-US" sz="4000" i="1" cap="none" spc="100" dirty="0" smtClean="0">
                <a:latin typeface="Myriad Pro" panose="020B0503030403020204" pitchFamily="34" charset="0"/>
                <a:cs typeface="Arial" panose="020B0604020202020204" pitchFamily="34" charset="0"/>
              </a:rPr>
              <a:t>a Gift?</a:t>
            </a:r>
            <a:endParaRPr lang="en-US" sz="4000" i="1"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662996" cy="4501485"/>
          </a:xfrm>
          <a:prstGeom prst="rect">
            <a:avLst/>
          </a:prstGeom>
          <a:solidFill>
            <a:schemeClr val="tx1"/>
          </a:solidFill>
        </p:spPr>
        <p:txBody>
          <a:bodyPr>
            <a:noAutofit/>
          </a:bodyPr>
          <a:lstStyle/>
          <a:p>
            <a:pPr marL="0" indent="0">
              <a:buNone/>
            </a:pPr>
            <a:r>
              <a:rPr lang="en-US" sz="2800" dirty="0" smtClean="0">
                <a:solidFill>
                  <a:srgbClr val="0067B1"/>
                </a:solidFill>
                <a:latin typeface="Myriad Pro" panose="020B0503030403020204" pitchFamily="34" charset="0"/>
              </a:rPr>
              <a:t>No </a:t>
            </a:r>
            <a:r>
              <a:rPr lang="en-US" sz="2800" dirty="0">
                <a:solidFill>
                  <a:srgbClr val="0067B1"/>
                </a:solidFill>
                <a:latin typeface="Myriad Pro" panose="020B0503030403020204" pitchFamily="34" charset="0"/>
              </a:rPr>
              <a:t>exceptions on amount of gift in local government </a:t>
            </a:r>
            <a:r>
              <a:rPr lang="en-US" sz="2800" dirty="0" smtClean="0">
                <a:solidFill>
                  <a:srgbClr val="0067B1"/>
                </a:solidFill>
                <a:latin typeface="Myriad Pro" panose="020B0503030403020204" pitchFamily="34" charset="0"/>
              </a:rPr>
              <a:t>statute</a:t>
            </a:r>
            <a:endParaRPr lang="en-US" sz="2800" dirty="0">
              <a:solidFill>
                <a:srgbClr val="0067B1"/>
              </a:solidFill>
              <a:latin typeface="Myriad Pro" panose="020B0503030403020204" pitchFamily="34" charset="0"/>
            </a:endParaRPr>
          </a:p>
          <a:p>
            <a:pPr marL="0" indent="0">
              <a:spcBef>
                <a:spcPts val="1800"/>
              </a:spcBef>
              <a:buNone/>
            </a:pPr>
            <a:r>
              <a:rPr lang="en-US" sz="2800" dirty="0" smtClean="0">
                <a:solidFill>
                  <a:srgbClr val="0067B1"/>
                </a:solidFill>
                <a:latin typeface="Myriad Pro" panose="020B0503030403020204" pitchFamily="34" charset="0"/>
              </a:rPr>
              <a:t>State </a:t>
            </a:r>
            <a:r>
              <a:rPr lang="en-US" sz="2800" dirty="0">
                <a:solidFill>
                  <a:srgbClr val="0067B1"/>
                </a:solidFill>
                <a:latin typeface="Myriad Pro" panose="020B0503030403020204" pitchFamily="34" charset="0"/>
              </a:rPr>
              <a:t>ethics code does have definition of gift in RCW </a:t>
            </a:r>
            <a:r>
              <a:rPr lang="en-US" sz="2800" dirty="0" smtClean="0">
                <a:solidFill>
                  <a:srgbClr val="0067B1"/>
                </a:solidFill>
                <a:latin typeface="Myriad Pro" panose="020B0503030403020204" pitchFamily="34" charset="0"/>
              </a:rPr>
              <a:t>42.52.150 -- No </a:t>
            </a:r>
            <a:r>
              <a:rPr lang="en-US" sz="2800" dirty="0">
                <a:solidFill>
                  <a:srgbClr val="0067B1"/>
                </a:solidFill>
                <a:latin typeface="Myriad Pro" panose="020B0503030403020204" pitchFamily="34" charset="0"/>
              </a:rPr>
              <a:t>gift with value over $50 in year</a:t>
            </a:r>
          </a:p>
          <a:p>
            <a:pPr marL="0" indent="0">
              <a:spcBef>
                <a:spcPts val="1800"/>
              </a:spcBef>
              <a:buNone/>
            </a:pPr>
            <a:r>
              <a:rPr lang="en-US" sz="2800" dirty="0" smtClean="0">
                <a:solidFill>
                  <a:srgbClr val="0067B1"/>
                </a:solidFill>
                <a:latin typeface="Myriad Pro" panose="020B0503030403020204" pitchFamily="34" charset="0"/>
              </a:rPr>
              <a:t>State </a:t>
            </a:r>
            <a:r>
              <a:rPr lang="en-US" sz="2800" dirty="0">
                <a:solidFill>
                  <a:srgbClr val="0067B1"/>
                </a:solidFill>
                <a:latin typeface="Myriad Pro" panose="020B0503030403020204" pitchFamily="34" charset="0"/>
              </a:rPr>
              <a:t>Auditor </a:t>
            </a:r>
            <a:r>
              <a:rPr lang="en-US" sz="2800" dirty="0" smtClean="0">
                <a:solidFill>
                  <a:srgbClr val="0067B1"/>
                </a:solidFill>
                <a:latin typeface="Myriad Pro" panose="020B0503030403020204" pitchFamily="34" charset="0"/>
              </a:rPr>
              <a:t>Office generally applies </a:t>
            </a:r>
            <a:r>
              <a:rPr lang="en-US" sz="2800" dirty="0">
                <a:solidFill>
                  <a:srgbClr val="0067B1"/>
                </a:solidFill>
                <a:latin typeface="Myriad Pro" panose="020B0503030403020204" pitchFamily="34" charset="0"/>
              </a:rPr>
              <a:t>this standard to local government officers </a:t>
            </a: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14</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94127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966299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i="1" cap="none" spc="100" dirty="0" smtClean="0">
                <a:latin typeface="Myriad Pro" panose="020B0503030403020204" pitchFamily="34" charset="0"/>
                <a:cs typeface="Arial" panose="020B0604020202020204" pitchFamily="34" charset="0"/>
              </a:rPr>
              <a:t>Not </a:t>
            </a:r>
            <a:r>
              <a:rPr lang="en-US" sz="4000" i="1" cap="none" spc="100" dirty="0">
                <a:latin typeface="Myriad Pro" panose="020B0503030403020204" pitchFamily="34" charset="0"/>
                <a:cs typeface="Arial" panose="020B0604020202020204" pitchFamily="34" charset="0"/>
              </a:rPr>
              <a:t>Considered Gifts for State </a:t>
            </a:r>
            <a:r>
              <a:rPr lang="en-US" sz="4000" i="1" cap="none" spc="100" dirty="0" smtClean="0">
                <a:latin typeface="Myriad Pro" panose="020B0503030403020204" pitchFamily="34" charset="0"/>
                <a:cs typeface="Arial" panose="020B0604020202020204" pitchFamily="34" charset="0"/>
              </a:rPr>
              <a:t>Officials</a:t>
            </a:r>
            <a:endParaRPr lang="en-US" sz="4000" i="1"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662996" cy="4501485"/>
          </a:xfrm>
          <a:prstGeom prst="rect">
            <a:avLst/>
          </a:prstGeom>
          <a:solidFill>
            <a:schemeClr val="tx1"/>
          </a:solidFill>
        </p:spPr>
        <p:txBody>
          <a:bodyPr>
            <a:noAutofit/>
          </a:bodyPr>
          <a:lstStyle/>
          <a:p>
            <a:pPr marL="0" indent="0">
              <a:buNone/>
            </a:pPr>
            <a:r>
              <a:rPr lang="en-US" sz="2800" dirty="0" smtClean="0">
                <a:solidFill>
                  <a:srgbClr val="0067B1"/>
                </a:solidFill>
                <a:latin typeface="Myriad Pro" panose="020B0503030403020204" pitchFamily="34" charset="0"/>
              </a:rPr>
              <a:t>Unsolicited </a:t>
            </a:r>
            <a:r>
              <a:rPr lang="en-US" sz="2800" dirty="0">
                <a:solidFill>
                  <a:srgbClr val="0067B1"/>
                </a:solidFill>
                <a:latin typeface="Myriad Pro" panose="020B0503030403020204" pitchFamily="34" charset="0"/>
              </a:rPr>
              <a:t>flowers and plants</a:t>
            </a:r>
          </a:p>
          <a:p>
            <a:pPr marL="0" indent="0">
              <a:spcBef>
                <a:spcPts val="1800"/>
              </a:spcBef>
              <a:buNone/>
            </a:pPr>
            <a:r>
              <a:rPr lang="en-US" sz="2800" dirty="0" smtClean="0">
                <a:solidFill>
                  <a:srgbClr val="0067B1"/>
                </a:solidFill>
                <a:latin typeface="Myriad Pro" panose="020B0503030403020204" pitchFamily="34" charset="0"/>
              </a:rPr>
              <a:t>Unsolicited </a:t>
            </a:r>
            <a:r>
              <a:rPr lang="en-US" sz="2800" dirty="0">
                <a:solidFill>
                  <a:srgbClr val="0067B1"/>
                </a:solidFill>
                <a:latin typeface="Myriad Pro" panose="020B0503030403020204" pitchFamily="34" charset="0"/>
              </a:rPr>
              <a:t>advertising or promotional items of nominal </a:t>
            </a:r>
            <a:r>
              <a:rPr lang="en-US" sz="2800" dirty="0" smtClean="0">
                <a:solidFill>
                  <a:srgbClr val="0067B1"/>
                </a:solidFill>
                <a:latin typeface="Myriad Pro" panose="020B0503030403020204" pitchFamily="34" charset="0"/>
              </a:rPr>
              <a:t>value – </a:t>
            </a:r>
            <a:r>
              <a:rPr lang="en-US" sz="2800" dirty="0">
                <a:solidFill>
                  <a:srgbClr val="0067B1"/>
                </a:solidFill>
                <a:latin typeface="Myriad Pro" panose="020B0503030403020204" pitchFamily="34" charset="0"/>
              </a:rPr>
              <a:t>tee shirts, key chains</a:t>
            </a:r>
          </a:p>
          <a:p>
            <a:pPr marL="0" indent="0">
              <a:spcBef>
                <a:spcPts val="1800"/>
              </a:spcBef>
              <a:buNone/>
            </a:pPr>
            <a:r>
              <a:rPr lang="en-US" sz="2800" dirty="0" smtClean="0">
                <a:solidFill>
                  <a:srgbClr val="0067B1"/>
                </a:solidFill>
                <a:latin typeface="Myriad Pro" panose="020B0503030403020204" pitchFamily="34" charset="0"/>
              </a:rPr>
              <a:t>Unsolicited </a:t>
            </a:r>
            <a:r>
              <a:rPr lang="en-US" sz="2800" dirty="0">
                <a:solidFill>
                  <a:srgbClr val="0067B1"/>
                </a:solidFill>
                <a:latin typeface="Myriad Pro" panose="020B0503030403020204" pitchFamily="34" charset="0"/>
              </a:rPr>
              <a:t>awards, plaques, trophies</a:t>
            </a:r>
          </a:p>
          <a:p>
            <a:pPr marL="0" indent="0">
              <a:spcBef>
                <a:spcPts val="1800"/>
              </a:spcBef>
              <a:buNone/>
            </a:pPr>
            <a:r>
              <a:rPr lang="en-US" sz="2800" dirty="0" smtClean="0">
                <a:solidFill>
                  <a:srgbClr val="0067B1"/>
                </a:solidFill>
                <a:latin typeface="Myriad Pro" panose="020B0503030403020204" pitchFamily="34" charset="0"/>
              </a:rPr>
              <a:t>Food </a:t>
            </a:r>
            <a:r>
              <a:rPr lang="en-US" sz="2800" dirty="0">
                <a:solidFill>
                  <a:srgbClr val="0067B1"/>
                </a:solidFill>
                <a:latin typeface="Myriad Pro" panose="020B0503030403020204" pitchFamily="34" charset="0"/>
              </a:rPr>
              <a:t>and beverages consumed at hosted reception or function if attendance related to </a:t>
            </a:r>
            <a:r>
              <a:rPr lang="en-US" sz="2800" dirty="0" smtClean="0">
                <a:solidFill>
                  <a:srgbClr val="0067B1"/>
                </a:solidFill>
                <a:latin typeface="Myriad Pro" panose="020B0503030403020204" pitchFamily="34" charset="0"/>
              </a:rPr>
              <a:t>duties</a:t>
            </a:r>
            <a:endParaRPr lang="en-US" sz="2800" dirty="0">
              <a:solidFill>
                <a:srgbClr val="0067B1"/>
              </a:solidFill>
              <a:latin typeface="Myriad Pro" panose="020B0503030403020204" pitchFamily="34" charset="0"/>
            </a:endParaRP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15</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1766885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latin typeface="Myriad Pro" panose="020B0503030403020204" pitchFamily="34" charset="0"/>
                <a:cs typeface="Arial" panose="020B0604020202020204" pitchFamily="34" charset="0"/>
              </a:rPr>
              <a:t>(3) &amp; (4) Confidential Information</a:t>
            </a:r>
            <a:endParaRPr lang="en-US" sz="48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662996" cy="4501485"/>
          </a:xfrm>
          <a:prstGeom prst="rect">
            <a:avLst/>
          </a:prstGeom>
          <a:solidFill>
            <a:schemeClr val="tx1"/>
          </a:solidFill>
        </p:spPr>
        <p:txBody>
          <a:bodyPr>
            <a:noAutofit/>
          </a:bodyPr>
          <a:lstStyle/>
          <a:p>
            <a:pPr marL="0" indent="0">
              <a:buNone/>
            </a:pPr>
            <a:endParaRPr lang="en-US" sz="2800" dirty="0" smtClean="0">
              <a:solidFill>
                <a:srgbClr val="0067B1"/>
              </a:solidFill>
              <a:latin typeface="Myriad Pro" panose="020B0503030403020204" pitchFamily="34" charset="0"/>
            </a:endParaRPr>
          </a:p>
          <a:p>
            <a:pPr marL="0" indent="0">
              <a:buNone/>
            </a:pPr>
            <a:r>
              <a:rPr lang="en-US" sz="2800" dirty="0" smtClean="0">
                <a:solidFill>
                  <a:srgbClr val="0067B1"/>
                </a:solidFill>
                <a:latin typeface="Myriad Pro" panose="020B0503030403020204" pitchFamily="34" charset="0"/>
              </a:rPr>
              <a:t>Cannot </a:t>
            </a:r>
            <a:r>
              <a:rPr lang="en-US" sz="2800" dirty="0">
                <a:solidFill>
                  <a:srgbClr val="0067B1"/>
                </a:solidFill>
                <a:latin typeface="Myriad Pro" panose="020B0503030403020204" pitchFamily="34" charset="0"/>
              </a:rPr>
              <a:t>accept employment or engage in business that would require disclosure of confidential information</a:t>
            </a:r>
          </a:p>
          <a:p>
            <a:pPr marL="0" indent="0">
              <a:spcBef>
                <a:spcPts val="1800"/>
              </a:spcBef>
              <a:buNone/>
            </a:pPr>
            <a:r>
              <a:rPr lang="en-US" sz="2800" dirty="0" smtClean="0">
                <a:solidFill>
                  <a:srgbClr val="0067B1"/>
                </a:solidFill>
                <a:latin typeface="Myriad Pro" panose="020B0503030403020204" pitchFamily="34" charset="0"/>
              </a:rPr>
              <a:t>No </a:t>
            </a:r>
            <a:r>
              <a:rPr lang="en-US" sz="2800" dirty="0">
                <a:solidFill>
                  <a:srgbClr val="0067B1"/>
                </a:solidFill>
                <a:latin typeface="Myriad Pro" panose="020B0503030403020204" pitchFamily="34" charset="0"/>
              </a:rPr>
              <a:t>municipal officer can disclose confidential information gained by reason of officer’s position</a:t>
            </a:r>
          </a:p>
          <a:p>
            <a:pPr>
              <a:spcBef>
                <a:spcPts val="1200"/>
              </a:spcBef>
              <a:buFont typeface="Arial" panose="020B0604020202020204" pitchFamily="34" charset="0"/>
              <a:buChar char="•"/>
            </a:pPr>
            <a:r>
              <a:rPr lang="en-US" sz="2800" dirty="0" smtClean="0">
                <a:solidFill>
                  <a:srgbClr val="0067B1"/>
                </a:solidFill>
                <a:latin typeface="Arial" panose="020B0604020202020204" pitchFamily="34" charset="0"/>
                <a:cs typeface="Arial" panose="020B0604020202020204" pitchFamily="34" charset="0"/>
              </a:rPr>
              <a:t>• </a:t>
            </a:r>
            <a:r>
              <a:rPr lang="en-US" sz="2800" dirty="0" smtClean="0">
                <a:solidFill>
                  <a:srgbClr val="0067B1"/>
                </a:solidFill>
                <a:latin typeface="Myriad Pro" panose="020B0503030403020204" pitchFamily="34" charset="0"/>
              </a:rPr>
              <a:t>Should </a:t>
            </a:r>
            <a:r>
              <a:rPr lang="en-US" sz="2800" dirty="0">
                <a:solidFill>
                  <a:srgbClr val="0067B1"/>
                </a:solidFill>
                <a:latin typeface="Myriad Pro" panose="020B0503030403020204" pitchFamily="34" charset="0"/>
              </a:rPr>
              <a:t>apply to executive sessions </a:t>
            </a: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16</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3426041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latin typeface="Myriad Pro" panose="020B0503030403020204" pitchFamily="34" charset="0"/>
                <a:cs typeface="Arial" panose="020B0604020202020204" pitchFamily="34" charset="0"/>
              </a:rPr>
              <a:t>Penalties</a:t>
            </a:r>
            <a:endParaRPr lang="en-US" sz="48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15396" cy="4501485"/>
          </a:xfrm>
          <a:prstGeom prst="rect">
            <a:avLst/>
          </a:prstGeom>
          <a:solidFill>
            <a:schemeClr val="tx1"/>
          </a:solidFill>
        </p:spPr>
        <p:txBody>
          <a:bodyPr>
            <a:noAutofit/>
          </a:bodyPr>
          <a:lstStyle/>
          <a:p>
            <a:pPr marL="0" indent="0">
              <a:buNone/>
            </a:pPr>
            <a:r>
              <a:rPr lang="en-US" sz="2800" dirty="0" smtClean="0">
                <a:solidFill>
                  <a:srgbClr val="0067B1"/>
                </a:solidFill>
                <a:latin typeface="Myriad Pro" panose="020B0503030403020204" pitchFamily="34" charset="0"/>
              </a:rPr>
              <a:t>Personal </a:t>
            </a:r>
            <a:r>
              <a:rPr lang="en-US" sz="2800" dirty="0">
                <a:solidFill>
                  <a:srgbClr val="0067B1"/>
                </a:solidFill>
                <a:latin typeface="Myriad Pro" panose="020B0503030403020204" pitchFamily="34" charset="0"/>
              </a:rPr>
              <a:t>liability of $500 </a:t>
            </a:r>
          </a:p>
          <a:p>
            <a:pPr marL="0" indent="0">
              <a:spcBef>
                <a:spcPts val="1800"/>
              </a:spcBef>
              <a:buNone/>
            </a:pPr>
            <a:r>
              <a:rPr lang="en-US" sz="2800" dirty="0">
                <a:solidFill>
                  <a:srgbClr val="0067B1"/>
                </a:solidFill>
                <a:latin typeface="Myriad Pro" panose="020B0503030403020204" pitchFamily="34" charset="0"/>
              </a:rPr>
              <a:t>Possible forfeiture of </a:t>
            </a:r>
            <a:r>
              <a:rPr lang="en-US" sz="2800" dirty="0" smtClean="0">
                <a:solidFill>
                  <a:srgbClr val="0067B1"/>
                </a:solidFill>
                <a:latin typeface="Myriad Pro" panose="020B0503030403020204" pitchFamily="34" charset="0"/>
              </a:rPr>
              <a:t>office</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In addition to any other civil or criminal penalties that may apply </a:t>
            </a:r>
          </a:p>
          <a:p>
            <a:pPr marL="0" indent="0">
              <a:spcBef>
                <a:spcPts val="1800"/>
              </a:spcBef>
              <a:buNone/>
            </a:pPr>
            <a:r>
              <a:rPr lang="en-US" sz="2800" dirty="0">
                <a:solidFill>
                  <a:srgbClr val="0067B1"/>
                </a:solidFill>
                <a:latin typeface="Myriad Pro" panose="020B0503030403020204" pitchFamily="34" charset="0"/>
              </a:rPr>
              <a:t>RCW </a:t>
            </a:r>
            <a:r>
              <a:rPr lang="en-US" sz="2800" dirty="0" smtClean="0">
                <a:solidFill>
                  <a:srgbClr val="0067B1"/>
                </a:solidFill>
                <a:latin typeface="Myriad Pro" panose="020B0503030403020204" pitchFamily="34" charset="0"/>
              </a:rPr>
              <a:t>42.23.050</a:t>
            </a:r>
            <a:endParaRPr lang="en-US" sz="2800" dirty="0">
              <a:solidFill>
                <a:srgbClr val="0067B1"/>
              </a:solidFill>
              <a:latin typeface="Myriad Pro" panose="020B0503030403020204" pitchFamily="34" charset="0"/>
            </a:endParaRP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17</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3408244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latin typeface="Myriad Pro" panose="020B0503030403020204" pitchFamily="34" charset="0"/>
                <a:cs typeface="Arial" panose="020B0604020202020204" pitchFamily="34" charset="0"/>
              </a:rPr>
              <a:t>Local </a:t>
            </a:r>
            <a:r>
              <a:rPr lang="en-US" sz="4800" cap="none" spc="100" dirty="0">
                <a:latin typeface="Myriad Pro" panose="020B0503030403020204" pitchFamily="34" charset="0"/>
                <a:cs typeface="Arial" panose="020B0604020202020204" pitchFamily="34" charset="0"/>
              </a:rPr>
              <a:t>Ethics </a:t>
            </a:r>
            <a:r>
              <a:rPr lang="en-US" sz="4800" cap="none" spc="100" dirty="0" smtClean="0">
                <a:latin typeface="Myriad Pro" panose="020B0503030403020204" pitchFamily="34" charset="0"/>
                <a:cs typeface="Arial" panose="020B0604020202020204" pitchFamily="34" charset="0"/>
              </a:rPr>
              <a:t>Codes</a:t>
            </a:r>
            <a:endParaRPr lang="en-US" sz="48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15396" cy="4501485"/>
          </a:xfrm>
          <a:prstGeom prst="rect">
            <a:avLst/>
          </a:prstGeom>
          <a:solidFill>
            <a:schemeClr val="tx1"/>
          </a:solidFill>
        </p:spPr>
        <p:txBody>
          <a:bodyPr>
            <a:noAutofit/>
          </a:bodyPr>
          <a:lstStyle/>
          <a:p>
            <a:pPr marL="0" indent="0">
              <a:buNone/>
            </a:pPr>
            <a:r>
              <a:rPr lang="en-US" sz="2800" dirty="0" smtClean="0">
                <a:solidFill>
                  <a:srgbClr val="0067B1"/>
                </a:solidFill>
                <a:latin typeface="Myriad Pro" panose="020B0503030403020204" pitchFamily="34" charset="0"/>
              </a:rPr>
              <a:t>May </a:t>
            </a:r>
            <a:r>
              <a:rPr lang="en-US" sz="2800" dirty="0">
                <a:solidFill>
                  <a:srgbClr val="0067B1"/>
                </a:solidFill>
                <a:latin typeface="Myriad Pro" panose="020B0503030403020204" pitchFamily="34" charset="0"/>
              </a:rPr>
              <a:t>add additional local </a:t>
            </a:r>
            <a:r>
              <a:rPr lang="en-US" sz="2800" dirty="0" smtClean="0">
                <a:solidFill>
                  <a:srgbClr val="0067B1"/>
                </a:solidFill>
                <a:latin typeface="Myriad Pro" panose="020B0503030403020204" pitchFamily="34" charset="0"/>
              </a:rPr>
              <a:t>requirements</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Cannot conflict with state law but can add </a:t>
            </a:r>
            <a:r>
              <a:rPr lang="en-US" sz="2800" dirty="0" smtClean="0">
                <a:solidFill>
                  <a:srgbClr val="0067B1"/>
                </a:solidFill>
                <a:latin typeface="Myriad Pro" panose="020B0503030403020204" pitchFamily="34" charset="0"/>
              </a:rPr>
              <a:t>requirements</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Can cover employees as well as </a:t>
            </a:r>
            <a:r>
              <a:rPr lang="en-US" sz="2800" dirty="0" smtClean="0">
                <a:solidFill>
                  <a:srgbClr val="0067B1"/>
                </a:solidFill>
                <a:latin typeface="Myriad Pro" panose="020B0503030403020204" pitchFamily="34" charset="0"/>
              </a:rPr>
              <a:t>officers</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Be sure and check if local </a:t>
            </a:r>
            <a:r>
              <a:rPr lang="en-US" sz="2800" dirty="0" smtClean="0">
                <a:solidFill>
                  <a:srgbClr val="0067B1"/>
                </a:solidFill>
                <a:latin typeface="Myriad Pro" panose="020B0503030403020204" pitchFamily="34" charset="0"/>
              </a:rPr>
              <a:t>code exists</a:t>
            </a:r>
            <a:endParaRPr lang="en-US" sz="2800" dirty="0">
              <a:solidFill>
                <a:srgbClr val="0067B1"/>
              </a:solidFill>
              <a:latin typeface="Myriad Pro" panose="020B0503030403020204" pitchFamily="34" charset="0"/>
            </a:endParaRP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18</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2120447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67B1"/>
        </a:solidFill>
        <a:effectLst/>
      </p:bgPr>
    </p:bg>
    <p:spTree>
      <p:nvGrpSpPr>
        <p:cNvPr id="1" name=""/>
        <p:cNvGrpSpPr/>
        <p:nvPr/>
      </p:nvGrpSpPr>
      <p:grpSpPr>
        <a:xfrm>
          <a:off x="0" y="0"/>
          <a:ext cx="0" cy="0"/>
          <a:chOff x="0" y="0"/>
          <a:chExt cx="0" cy="0"/>
        </a:xfrm>
      </p:grpSpPr>
      <p:sp>
        <p:nvSpPr>
          <p:cNvPr id="8" name="Rectangle 7"/>
          <p:cNvSpPr/>
          <p:nvPr/>
        </p:nvSpPr>
        <p:spPr>
          <a:xfrm>
            <a:off x="1" y="-1"/>
            <a:ext cx="12192000" cy="13782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700205" y="1928813"/>
            <a:ext cx="9578114" cy="4217344"/>
          </a:xfrm>
          <a:prstGeom prst="rect">
            <a:avLst/>
          </a:prstGeom>
        </p:spPr>
        <p:txBody>
          <a:bodyPr>
            <a:noAutofit/>
          </a:bodyPr>
          <a:lstStyle/>
          <a:p>
            <a:pPr marL="0" indent="0">
              <a:buNone/>
            </a:pPr>
            <a:endParaRPr lang="en-US" sz="2800" dirty="0" smtClean="0">
              <a:solidFill>
                <a:schemeClr val="tx1"/>
              </a:solidFill>
              <a:latin typeface="Myriad Pro" panose="020B0503030403020204" pitchFamily="34" charset="0"/>
            </a:endParaRPr>
          </a:p>
          <a:p>
            <a:pPr marL="0" indent="0">
              <a:buNone/>
            </a:pPr>
            <a:r>
              <a:rPr lang="en-US" sz="2800" dirty="0" smtClean="0">
                <a:solidFill>
                  <a:schemeClr val="tx1"/>
                </a:solidFill>
                <a:latin typeface="Myriad Pro" panose="020B0503030403020204" pitchFamily="34" charset="0"/>
              </a:rPr>
              <a:t>You </a:t>
            </a:r>
            <a:r>
              <a:rPr lang="en-US" sz="2800" dirty="0">
                <a:solidFill>
                  <a:schemeClr val="tx1"/>
                </a:solidFill>
                <a:latin typeface="Myriad Pro" panose="020B0503030403020204" pitchFamily="34" charset="0"/>
              </a:rPr>
              <a:t>are </a:t>
            </a:r>
            <a:r>
              <a:rPr lang="en-US" sz="2800" dirty="0" smtClean="0">
                <a:solidFill>
                  <a:schemeClr val="tx1"/>
                </a:solidFill>
                <a:latin typeface="Myriad Pro" panose="020B0503030403020204" pitchFamily="34" charset="0"/>
              </a:rPr>
              <a:t>an </a:t>
            </a:r>
            <a:r>
              <a:rPr lang="en-US" sz="2800" dirty="0">
                <a:solidFill>
                  <a:schemeClr val="tx1"/>
                </a:solidFill>
                <a:latin typeface="Myriad Pro" panose="020B0503030403020204" pitchFamily="34" charset="0"/>
              </a:rPr>
              <a:t>assistant department </a:t>
            </a:r>
            <a:r>
              <a:rPr lang="en-US" sz="2800" dirty="0" smtClean="0">
                <a:solidFill>
                  <a:schemeClr val="tx1"/>
                </a:solidFill>
                <a:latin typeface="Myriad Pro" panose="020B0503030403020204" pitchFamily="34" charset="0"/>
              </a:rPr>
              <a:t>head at the agency.  </a:t>
            </a:r>
            <a:r>
              <a:rPr lang="en-US" sz="2800" dirty="0">
                <a:solidFill>
                  <a:schemeClr val="tx1"/>
                </a:solidFill>
                <a:latin typeface="Myriad Pro" panose="020B0503030403020204" pitchFamily="34" charset="0"/>
              </a:rPr>
              <a:t>The department is selling some surplus equipment by auction</a:t>
            </a:r>
            <a:r>
              <a:rPr lang="en-US" sz="2800" dirty="0" smtClean="0">
                <a:solidFill>
                  <a:schemeClr val="tx1"/>
                </a:solidFill>
                <a:latin typeface="Myriad Pro" panose="020B0503030403020204" pitchFamily="34" charset="0"/>
              </a:rPr>
              <a:t>.</a:t>
            </a:r>
            <a:endParaRPr lang="en-US" sz="2800" dirty="0">
              <a:solidFill>
                <a:schemeClr val="tx1"/>
              </a:solidFill>
              <a:latin typeface="Myriad Pro" panose="020B0503030403020204" pitchFamily="34" charset="0"/>
            </a:endParaRPr>
          </a:p>
          <a:p>
            <a:pPr marL="0" indent="0">
              <a:spcBef>
                <a:spcPts val="2400"/>
              </a:spcBef>
              <a:buNone/>
            </a:pPr>
            <a:r>
              <a:rPr lang="en-US" sz="2800" dirty="0">
                <a:solidFill>
                  <a:schemeClr val="tx1"/>
                </a:solidFill>
                <a:latin typeface="Myriad Pro" panose="020B0503030403020204" pitchFamily="34" charset="0"/>
              </a:rPr>
              <a:t>Can you bid on the equipment</a:t>
            </a:r>
            <a:r>
              <a:rPr lang="en-US" sz="2800" dirty="0" smtClean="0">
                <a:solidFill>
                  <a:schemeClr val="tx1"/>
                </a:solidFill>
                <a:latin typeface="Myriad Pro" panose="020B0503030403020204" pitchFamily="34" charset="0"/>
              </a:rPr>
              <a:t>?</a:t>
            </a:r>
            <a:endParaRPr lang="en-US" sz="2800" dirty="0">
              <a:solidFill>
                <a:schemeClr val="tx1"/>
              </a:solidFill>
              <a:latin typeface="Myriad Pro" panose="020B0503030403020204" pitchFamily="34" charset="0"/>
            </a:endParaRPr>
          </a:p>
        </p:txBody>
      </p:sp>
      <p:sp>
        <p:nvSpPr>
          <p:cNvPr id="4"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chemeClr val="tx1"/>
                </a:solidFill>
                <a:latin typeface="Myriad Pro" panose="020B0503030403020204" pitchFamily="34" charset="0"/>
              </a:rPr>
              <a:pPr/>
              <a:t>19</a:t>
            </a:fld>
            <a:endParaRPr lang="en-US" sz="2400" dirty="0">
              <a:solidFill>
                <a:schemeClr val="tx1"/>
              </a:solidFill>
              <a:latin typeface="Myriad Pro" panose="020B0503030403020204" pitchFamily="34" charset="0"/>
            </a:endParaRPr>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solidFill>
                  <a:srgbClr val="0067B1"/>
                </a:solidFill>
                <a:latin typeface="Myriad Pro" panose="020B0503030403020204" pitchFamily="34" charset="0"/>
                <a:cs typeface="Arial" panose="020B0604020202020204" pitchFamily="34" charset="0"/>
              </a:rPr>
              <a:t>Ethics </a:t>
            </a:r>
            <a:r>
              <a:rPr lang="en-US" sz="4800" cap="none" spc="100" dirty="0">
                <a:solidFill>
                  <a:srgbClr val="0067B1"/>
                </a:solidFill>
                <a:latin typeface="Myriad Pro" panose="020B0503030403020204" pitchFamily="34" charset="0"/>
                <a:cs typeface="Arial" panose="020B0604020202020204" pitchFamily="34" charset="0"/>
              </a:rPr>
              <a:t>Question No. 4</a:t>
            </a:r>
            <a:endParaRPr lang="en-US" sz="4800" cap="none" dirty="0">
              <a:solidFill>
                <a:srgbClr val="0067B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230460"/>
            <a:ext cx="1386573" cy="913221"/>
          </a:xfrm>
          <a:prstGeom prst="rect">
            <a:avLst/>
          </a:prstGeom>
        </p:spPr>
      </p:pic>
    </p:spTree>
    <p:extLst>
      <p:ext uri="{BB962C8B-B14F-4D97-AF65-F5344CB8AC3E}">
        <p14:creationId xmlns:p14="http://schemas.microsoft.com/office/powerpoint/2010/main" val="471875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67B1"/>
        </a:solidFill>
        <a:effectLst/>
      </p:bgPr>
    </p:bg>
    <p:spTree>
      <p:nvGrpSpPr>
        <p:cNvPr id="1" name=""/>
        <p:cNvGrpSpPr/>
        <p:nvPr/>
      </p:nvGrpSpPr>
      <p:grpSpPr>
        <a:xfrm>
          <a:off x="0" y="0"/>
          <a:ext cx="0" cy="0"/>
          <a:chOff x="0" y="0"/>
          <a:chExt cx="0" cy="0"/>
        </a:xfrm>
      </p:grpSpPr>
      <p:sp>
        <p:nvSpPr>
          <p:cNvPr id="8" name="Rectangle 7"/>
          <p:cNvSpPr/>
          <p:nvPr/>
        </p:nvSpPr>
        <p:spPr>
          <a:xfrm>
            <a:off x="1" y="-1"/>
            <a:ext cx="12192000" cy="13782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chemeClr val="tx1"/>
                </a:solidFill>
                <a:latin typeface="Myriad Pro" panose="020B0503030403020204" pitchFamily="34" charset="0"/>
              </a:rPr>
              <a:pPr/>
              <a:t>2</a:t>
            </a:fld>
            <a:endParaRPr lang="en-US" sz="2400" dirty="0">
              <a:solidFill>
                <a:schemeClr val="tx1"/>
              </a:solidFill>
              <a:latin typeface="Myriad Pro" panose="020B0503030403020204" pitchFamily="34" charset="0"/>
            </a:endParaRPr>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solidFill>
                  <a:srgbClr val="0067B1"/>
                </a:solidFill>
                <a:latin typeface="Myriad Pro" panose="020B0503030403020204" pitchFamily="34" charset="0"/>
                <a:cs typeface="Arial" panose="020B0604020202020204" pitchFamily="34" charset="0"/>
              </a:rPr>
              <a:t>Topics</a:t>
            </a:r>
            <a:endParaRPr lang="en-US" sz="4800" cap="none" dirty="0">
              <a:solidFill>
                <a:srgbClr val="0067B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230460"/>
            <a:ext cx="1386573" cy="913221"/>
          </a:xfrm>
          <a:prstGeom prst="rect">
            <a:avLst/>
          </a:prstGeom>
        </p:spPr>
      </p:pic>
      <p:sp>
        <p:nvSpPr>
          <p:cNvPr id="9" name="Content Placeholder 2"/>
          <p:cNvSpPr txBox="1">
            <a:spLocks/>
          </p:cNvSpPr>
          <p:nvPr/>
        </p:nvSpPr>
        <p:spPr>
          <a:xfrm>
            <a:off x="700204" y="1928812"/>
            <a:ext cx="9751735" cy="3210347"/>
          </a:xfrm>
          <a:prstGeom prst="rect">
            <a:avLst/>
          </a:prstGeom>
          <a:noFill/>
        </p:spPr>
        <p:txBody>
          <a:bodyPr>
            <a:normAutofit fontScale="70000" lnSpcReduction="2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70000"/>
              </a:lnSpc>
              <a:buFont typeface="Wingdings 3" panose="05040102010807070707" pitchFamily="18" charset="2"/>
              <a:buNone/>
            </a:pPr>
            <a:r>
              <a:rPr lang="en-US" sz="4600" b="1" dirty="0" smtClean="0">
                <a:solidFill>
                  <a:schemeClr val="tx1"/>
                </a:solidFill>
                <a:latin typeface="Myriad Pro" panose="020B0503030403020204" pitchFamily="34" charset="0"/>
              </a:rPr>
              <a:t>Legality &amp; Morality distinctions</a:t>
            </a:r>
          </a:p>
          <a:p>
            <a:pPr marL="0" indent="0">
              <a:lnSpc>
                <a:spcPct val="170000"/>
              </a:lnSpc>
              <a:buFont typeface="Wingdings 3" panose="05040102010807070707" pitchFamily="18" charset="2"/>
              <a:buNone/>
            </a:pPr>
            <a:r>
              <a:rPr lang="en-US" sz="4600" b="1" dirty="0" smtClean="0">
                <a:solidFill>
                  <a:schemeClr val="tx1"/>
                </a:solidFill>
                <a:latin typeface="Myriad Pro" panose="020B0503030403020204" pitchFamily="34" charset="0"/>
              </a:rPr>
              <a:t>Contractual</a:t>
            </a:r>
            <a:r>
              <a:rPr lang="en-US" sz="4600" dirty="0" smtClean="0">
                <a:solidFill>
                  <a:schemeClr val="tx1"/>
                </a:solidFill>
                <a:latin typeface="Myriad Pro" panose="020B0503030403020204" pitchFamily="34" charset="0"/>
              </a:rPr>
              <a:t> </a:t>
            </a:r>
            <a:r>
              <a:rPr lang="en-US" sz="4600" b="1" dirty="0" smtClean="0">
                <a:solidFill>
                  <a:schemeClr val="tx1"/>
                </a:solidFill>
                <a:latin typeface="Myriad Pro" panose="020B0503030403020204" pitchFamily="34" charset="0"/>
              </a:rPr>
              <a:t>Conflicts of Interest </a:t>
            </a:r>
            <a:r>
              <a:rPr lang="en-US" sz="4600" dirty="0" smtClean="0">
                <a:solidFill>
                  <a:schemeClr val="tx1"/>
                </a:solidFill>
                <a:latin typeface="Myriad Pro" panose="020B0503030403020204" pitchFamily="34" charset="0"/>
              </a:rPr>
              <a:t>(statutory) </a:t>
            </a:r>
            <a:endParaRPr lang="en-US" sz="4600" b="1" dirty="0" smtClean="0">
              <a:solidFill>
                <a:schemeClr val="tx1"/>
              </a:solidFill>
              <a:latin typeface="Myriad Pro" panose="020B0503030403020204" pitchFamily="34" charset="0"/>
            </a:endParaRPr>
          </a:p>
          <a:p>
            <a:pPr marL="0" indent="0">
              <a:lnSpc>
                <a:spcPct val="170000"/>
              </a:lnSpc>
              <a:buFont typeface="Wingdings 3" panose="05040102010807070707" pitchFamily="18" charset="2"/>
              <a:buNone/>
            </a:pPr>
            <a:r>
              <a:rPr lang="en-US" sz="4600" b="1" dirty="0" smtClean="0">
                <a:solidFill>
                  <a:schemeClr val="tx1"/>
                </a:solidFill>
                <a:latin typeface="Myriad Pro" panose="020B0503030403020204" pitchFamily="34" charset="0"/>
              </a:rPr>
              <a:t>Financial Conflicts </a:t>
            </a:r>
            <a:r>
              <a:rPr lang="en-US" sz="4600" dirty="0" smtClean="0">
                <a:solidFill>
                  <a:schemeClr val="tx1"/>
                </a:solidFill>
                <a:latin typeface="Myriad Pro" panose="020B0503030403020204" pitchFamily="34" charset="0"/>
              </a:rPr>
              <a:t>(not statutory)</a:t>
            </a:r>
          </a:p>
          <a:p>
            <a:pPr marL="0" indent="0">
              <a:buFont typeface="Wingdings 3" panose="05040102010807070707" pitchFamily="18" charset="2"/>
              <a:buNone/>
            </a:pPr>
            <a:endParaRPr lang="en-US" sz="2600" dirty="0" smtClean="0">
              <a:solidFill>
                <a:schemeClr val="tx1"/>
              </a:solidFill>
              <a:latin typeface="Myriad Pro" panose="020B0503030403020204" pitchFamily="34" charset="0"/>
            </a:endParaRPr>
          </a:p>
          <a:p>
            <a:pPr marL="0" indent="0">
              <a:buFont typeface="Wingdings 3" panose="05040102010807070707" pitchFamily="18" charset="2"/>
              <a:buNone/>
            </a:pPr>
            <a:endParaRPr lang="en-US" sz="2600" dirty="0" smtClean="0">
              <a:solidFill>
                <a:schemeClr val="tx1"/>
              </a:solidFill>
              <a:latin typeface="Myriad Pro" panose="020B0503030403020204" pitchFamily="34" charset="0"/>
            </a:endParaRPr>
          </a:p>
          <a:p>
            <a:pPr marL="0" indent="0">
              <a:buFont typeface="Wingdings 3" panose="05040102010807070707" pitchFamily="18" charset="2"/>
              <a:buNone/>
            </a:pPr>
            <a:endParaRPr lang="en-US" sz="2600" dirty="0">
              <a:solidFill>
                <a:schemeClr val="tx1"/>
              </a:solidFill>
            </a:endParaRPr>
          </a:p>
        </p:txBody>
      </p:sp>
    </p:spTree>
    <p:extLst>
      <p:ext uri="{BB962C8B-B14F-4D97-AF65-F5344CB8AC3E}">
        <p14:creationId xmlns:p14="http://schemas.microsoft.com/office/powerpoint/2010/main" val="514675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b="1" i="1" cap="none" spc="100" dirty="0" smtClean="0">
                <a:latin typeface="Myriad Pro" panose="020B0503030403020204" pitchFamily="34" charset="0"/>
                <a:cs typeface="Arial" panose="020B0604020202020204" pitchFamily="34" charset="0"/>
              </a:rPr>
              <a:t>Answer</a:t>
            </a:r>
            <a:r>
              <a:rPr lang="en-US" sz="4800" cap="none" spc="100" dirty="0" smtClean="0">
                <a:latin typeface="Myriad Pro" panose="020B0503030403020204" pitchFamily="34" charset="0"/>
                <a:cs typeface="Arial" panose="020B0604020202020204" pitchFamily="34" charset="0"/>
              </a:rPr>
              <a:t>  Ethics </a:t>
            </a:r>
            <a:r>
              <a:rPr lang="en-US" sz="4800" cap="none" spc="100" dirty="0">
                <a:latin typeface="Myriad Pro" panose="020B0503030403020204" pitchFamily="34" charset="0"/>
                <a:cs typeface="Arial" panose="020B0604020202020204" pitchFamily="34" charset="0"/>
              </a:rPr>
              <a:t>Question No. </a:t>
            </a:r>
            <a:r>
              <a:rPr lang="en-US" sz="4800" cap="none" spc="100" dirty="0" smtClean="0">
                <a:latin typeface="Myriad Pro" panose="020B0503030403020204" pitchFamily="34" charset="0"/>
                <a:cs typeface="Arial" panose="020B0604020202020204" pitchFamily="34" charset="0"/>
              </a:rPr>
              <a:t>4</a:t>
            </a:r>
            <a:endParaRPr lang="en-US" sz="48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buNone/>
            </a:pPr>
            <a:r>
              <a:rPr lang="en-US" sz="2800" b="1" dirty="0" smtClean="0">
                <a:solidFill>
                  <a:srgbClr val="0067B1"/>
                </a:solidFill>
                <a:latin typeface="Myriad Pro" panose="020B0503030403020204" pitchFamily="34" charset="0"/>
              </a:rPr>
              <a:t>Probably not</a:t>
            </a:r>
          </a:p>
          <a:p>
            <a:pPr marL="0" indent="0">
              <a:spcBef>
                <a:spcPts val="1800"/>
              </a:spcBef>
              <a:buNone/>
            </a:pPr>
            <a:r>
              <a:rPr lang="en-US" sz="2800" dirty="0" smtClean="0">
                <a:solidFill>
                  <a:srgbClr val="0067B1"/>
                </a:solidFill>
                <a:latin typeface="Myriad Pro" panose="020B0503030403020204" pitchFamily="34" charset="0"/>
              </a:rPr>
              <a:t>As </a:t>
            </a:r>
            <a:r>
              <a:rPr lang="en-US" sz="2800" dirty="0">
                <a:solidFill>
                  <a:srgbClr val="0067B1"/>
                </a:solidFill>
                <a:latin typeface="Myriad Pro" panose="020B0503030403020204" pitchFamily="34" charset="0"/>
              </a:rPr>
              <a:t>an officer of the </a:t>
            </a:r>
            <a:r>
              <a:rPr lang="en-US" sz="2800" dirty="0" smtClean="0">
                <a:solidFill>
                  <a:srgbClr val="0067B1"/>
                </a:solidFill>
                <a:latin typeface="Myriad Pro" panose="020B0503030403020204" pitchFamily="34" charset="0"/>
              </a:rPr>
              <a:t>local agency, </a:t>
            </a:r>
            <a:r>
              <a:rPr lang="en-US" sz="2800" dirty="0">
                <a:solidFill>
                  <a:srgbClr val="0067B1"/>
                </a:solidFill>
                <a:latin typeface="Myriad Pro" panose="020B0503030403020204" pitchFamily="34" charset="0"/>
              </a:rPr>
              <a:t>under state law you cannot purchase or lease any property from the </a:t>
            </a:r>
            <a:r>
              <a:rPr lang="en-US" sz="2800" dirty="0" smtClean="0">
                <a:solidFill>
                  <a:srgbClr val="0067B1"/>
                </a:solidFill>
                <a:latin typeface="Myriad Pro" panose="020B0503030403020204" pitchFamily="34" charset="0"/>
              </a:rPr>
              <a:t>agency </a:t>
            </a:r>
            <a:r>
              <a:rPr lang="en-US" sz="2800" dirty="0">
                <a:solidFill>
                  <a:srgbClr val="0067B1"/>
                </a:solidFill>
                <a:latin typeface="Myriad Pro" panose="020B0503030403020204" pitchFamily="34" charset="0"/>
              </a:rPr>
              <a:t>regardless of the </a:t>
            </a:r>
            <a:r>
              <a:rPr lang="en-US" sz="2800" dirty="0" smtClean="0">
                <a:solidFill>
                  <a:srgbClr val="0067B1"/>
                </a:solidFill>
                <a:latin typeface="Myriad Pro" panose="020B0503030403020204" pitchFamily="34" charset="0"/>
              </a:rPr>
              <a:t>value</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Applies to sale of property where you had a supervisory role in some capacity over the sale – that is, within your </a:t>
            </a:r>
            <a:r>
              <a:rPr lang="en-US" sz="2800" dirty="0" smtClean="0">
                <a:solidFill>
                  <a:srgbClr val="0067B1"/>
                </a:solidFill>
                <a:latin typeface="Myriad Pro" panose="020B0503030403020204" pitchFamily="34" charset="0"/>
              </a:rPr>
              <a:t>department</a:t>
            </a:r>
            <a:endParaRPr lang="en-US" sz="2800" dirty="0">
              <a:solidFill>
                <a:srgbClr val="0067B1"/>
              </a:solidFill>
              <a:latin typeface="Myriad Pro" panose="020B0503030403020204" pitchFamily="34" charset="0"/>
            </a:endParaRP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20</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1449441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67B1"/>
        </a:solidFill>
        <a:effectLst/>
      </p:bgPr>
    </p:bg>
    <p:spTree>
      <p:nvGrpSpPr>
        <p:cNvPr id="1" name=""/>
        <p:cNvGrpSpPr/>
        <p:nvPr/>
      </p:nvGrpSpPr>
      <p:grpSpPr>
        <a:xfrm>
          <a:off x="0" y="0"/>
          <a:ext cx="0" cy="0"/>
          <a:chOff x="0" y="0"/>
          <a:chExt cx="0" cy="0"/>
        </a:xfrm>
      </p:grpSpPr>
      <p:sp>
        <p:nvSpPr>
          <p:cNvPr id="8" name="Rectangle 7"/>
          <p:cNvSpPr/>
          <p:nvPr/>
        </p:nvSpPr>
        <p:spPr>
          <a:xfrm>
            <a:off x="1" y="-1"/>
            <a:ext cx="12192000" cy="13782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700205" y="1928813"/>
            <a:ext cx="9578114" cy="4217344"/>
          </a:xfrm>
          <a:prstGeom prst="rect">
            <a:avLst/>
          </a:prstGeom>
        </p:spPr>
        <p:txBody>
          <a:bodyPr>
            <a:noAutofit/>
          </a:bodyPr>
          <a:lstStyle/>
          <a:p>
            <a:pPr marL="0" indent="0">
              <a:buNone/>
            </a:pPr>
            <a:endParaRPr lang="en-US" sz="2800" dirty="0" smtClean="0">
              <a:solidFill>
                <a:schemeClr val="tx1"/>
              </a:solidFill>
              <a:latin typeface="Myriad Pro" panose="020B0503030403020204" pitchFamily="34" charset="0"/>
            </a:endParaRPr>
          </a:p>
          <a:p>
            <a:pPr marL="0" indent="0">
              <a:buNone/>
            </a:pPr>
            <a:r>
              <a:rPr lang="en-US" sz="2800" dirty="0" smtClean="0">
                <a:solidFill>
                  <a:schemeClr val="tx1"/>
                </a:solidFill>
                <a:latin typeface="Myriad Pro" panose="020B0503030403020204" pitchFamily="34" charset="0"/>
              </a:rPr>
              <a:t>RCW </a:t>
            </a:r>
            <a:r>
              <a:rPr lang="en-US" sz="2800" dirty="0">
                <a:solidFill>
                  <a:schemeClr val="tx1"/>
                </a:solidFill>
                <a:latin typeface="Myriad Pro" panose="020B0503030403020204" pitchFamily="34" charset="0"/>
              </a:rPr>
              <a:t>42.23.030 </a:t>
            </a:r>
          </a:p>
          <a:p>
            <a:pPr marL="0" indent="0">
              <a:buNone/>
            </a:pPr>
            <a:r>
              <a:rPr lang="en-US" sz="2800" dirty="0" smtClean="0">
                <a:solidFill>
                  <a:schemeClr val="tx1"/>
                </a:solidFill>
                <a:latin typeface="Myriad Pro" panose="020B0503030403020204" pitchFamily="34" charset="0"/>
              </a:rPr>
              <a:t>No </a:t>
            </a:r>
            <a:r>
              <a:rPr lang="en-US" sz="2800" dirty="0">
                <a:solidFill>
                  <a:schemeClr val="tx1"/>
                </a:solidFill>
                <a:latin typeface="Myriad Pro" panose="020B0503030403020204" pitchFamily="34" charset="0"/>
              </a:rPr>
              <a:t>municipal officer may have a contract interest, directly or indirectly, in any contract which may be made by, through, or under the supervision of such officer, in whole or in part… </a:t>
            </a:r>
            <a:endParaRPr lang="en-US" sz="2800" dirty="0" smtClean="0">
              <a:solidFill>
                <a:schemeClr val="tx1"/>
              </a:solidFill>
              <a:latin typeface="Myriad Pro" panose="020B0503030403020204" pitchFamily="34" charset="0"/>
            </a:endParaRPr>
          </a:p>
        </p:txBody>
      </p:sp>
      <p:sp>
        <p:nvSpPr>
          <p:cNvPr id="4"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chemeClr val="tx1"/>
                </a:solidFill>
                <a:latin typeface="Myriad Pro" panose="020B0503030403020204" pitchFamily="34" charset="0"/>
              </a:rPr>
              <a:pPr/>
              <a:t>21</a:t>
            </a:fld>
            <a:endParaRPr lang="en-US" sz="2400" dirty="0">
              <a:solidFill>
                <a:schemeClr val="tx1"/>
              </a:solidFill>
              <a:latin typeface="Myriad Pro" panose="020B0503030403020204" pitchFamily="34" charset="0"/>
            </a:endParaRPr>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b="1" cap="none" spc="100" dirty="0" smtClean="0">
                <a:solidFill>
                  <a:srgbClr val="0067B1"/>
                </a:solidFill>
                <a:latin typeface="Myriad Pro" panose="020B0503030403020204" pitchFamily="34" charset="0"/>
                <a:cs typeface="Arial" panose="020B0604020202020204" pitchFamily="34" charset="0"/>
              </a:rPr>
              <a:t>Contract Interests</a:t>
            </a:r>
            <a:endParaRPr lang="en-US" sz="4800" b="1" cap="none" dirty="0">
              <a:solidFill>
                <a:srgbClr val="0067B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230460"/>
            <a:ext cx="1386573" cy="913221"/>
          </a:xfrm>
          <a:prstGeom prst="rect">
            <a:avLst/>
          </a:prstGeom>
        </p:spPr>
      </p:pic>
    </p:spTree>
    <p:extLst>
      <p:ext uri="{BB962C8B-B14F-4D97-AF65-F5344CB8AC3E}">
        <p14:creationId xmlns:p14="http://schemas.microsoft.com/office/powerpoint/2010/main" val="3477773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latin typeface="Myriad Pro" panose="020B0503030403020204" pitchFamily="34" charset="0"/>
                <a:cs typeface="Arial" panose="020B0604020202020204" pitchFamily="34" charset="0"/>
              </a:rPr>
              <a:t>Application</a:t>
            </a:r>
            <a:endParaRPr lang="en-US" sz="48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spcBef>
                <a:spcPts val="1800"/>
              </a:spcBef>
              <a:buNone/>
            </a:pPr>
            <a:r>
              <a:rPr lang="en-US" sz="2800" dirty="0" smtClean="0">
                <a:solidFill>
                  <a:srgbClr val="0067B1"/>
                </a:solidFill>
                <a:latin typeface="Myriad Pro" panose="020B0503030403020204" pitchFamily="34" charset="0"/>
              </a:rPr>
              <a:t>Act </a:t>
            </a:r>
            <a:r>
              <a:rPr lang="en-US" sz="2800" dirty="0">
                <a:solidFill>
                  <a:srgbClr val="0067B1"/>
                </a:solidFill>
                <a:latin typeface="Myriad Pro" panose="020B0503030403020204" pitchFamily="34" charset="0"/>
              </a:rPr>
              <a:t>applies to all local </a:t>
            </a:r>
            <a:r>
              <a:rPr lang="en-US" sz="2800" dirty="0" smtClean="0">
                <a:solidFill>
                  <a:srgbClr val="0067B1"/>
                </a:solidFill>
                <a:latin typeface="Myriad Pro" panose="020B0503030403020204" pitchFamily="34" charset="0"/>
              </a:rPr>
              <a:t>governments</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Counties, cities, towns, special purpose </a:t>
            </a:r>
            <a:r>
              <a:rPr lang="en-US" sz="2800" dirty="0" smtClean="0">
                <a:solidFill>
                  <a:srgbClr val="0067B1"/>
                </a:solidFill>
                <a:latin typeface="Myriad Pro" panose="020B0503030403020204" pitchFamily="34" charset="0"/>
              </a:rPr>
              <a:t>districts</a:t>
            </a:r>
            <a:endParaRPr lang="en-US" sz="2800" dirty="0">
              <a:solidFill>
                <a:srgbClr val="0067B1"/>
              </a:solidFill>
              <a:latin typeface="Myriad Pro" panose="020B0503030403020204" pitchFamily="34" charset="0"/>
            </a:endParaRPr>
          </a:p>
          <a:p>
            <a:pPr marL="0" indent="0">
              <a:spcBef>
                <a:spcPts val="1800"/>
              </a:spcBef>
              <a:buNone/>
            </a:pPr>
            <a:r>
              <a:rPr lang="en-US" sz="2800" dirty="0" smtClean="0">
                <a:solidFill>
                  <a:srgbClr val="0067B1"/>
                </a:solidFill>
                <a:latin typeface="Myriad Pro" panose="020B0503030403020204" pitchFamily="34" charset="0"/>
              </a:rPr>
              <a:t>“Officer” </a:t>
            </a:r>
            <a:r>
              <a:rPr lang="en-US" sz="2800" dirty="0">
                <a:solidFill>
                  <a:srgbClr val="0067B1"/>
                </a:solidFill>
                <a:latin typeface="Myriad Pro" panose="020B0503030403020204" pitchFamily="34" charset="0"/>
              </a:rPr>
              <a:t>is broadly defined but does not include </a:t>
            </a:r>
            <a:r>
              <a:rPr lang="en-US" sz="2800" dirty="0" smtClean="0">
                <a:solidFill>
                  <a:srgbClr val="0067B1"/>
                </a:solidFill>
                <a:latin typeface="Myriad Pro" panose="020B0503030403020204" pitchFamily="34" charset="0"/>
              </a:rPr>
              <a:t>lower level employees</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All elected and appointed officers of the local government, together with all deputies and assistants of such </a:t>
            </a:r>
            <a:r>
              <a:rPr lang="en-US" sz="2800" dirty="0" smtClean="0">
                <a:solidFill>
                  <a:srgbClr val="0067B1"/>
                </a:solidFill>
                <a:latin typeface="Myriad Pro" panose="020B0503030403020204" pitchFamily="34" charset="0"/>
              </a:rPr>
              <a:t>officers</a:t>
            </a:r>
            <a:endParaRPr lang="en-US" sz="2800" dirty="0">
              <a:solidFill>
                <a:srgbClr val="0067B1"/>
              </a:solidFill>
              <a:latin typeface="Myriad Pro" panose="020B0503030403020204" pitchFamily="34" charset="0"/>
            </a:endParaRP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22</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34291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latin typeface="Myriad Pro" panose="020B0503030403020204" pitchFamily="34" charset="0"/>
                <a:cs typeface="Arial" panose="020B0604020202020204" pitchFamily="34" charset="0"/>
              </a:rPr>
              <a:t>What </a:t>
            </a:r>
            <a:r>
              <a:rPr lang="en-US" sz="4800" cap="none" spc="100" dirty="0">
                <a:latin typeface="Myriad Pro" panose="020B0503030403020204" pitchFamily="34" charset="0"/>
                <a:cs typeface="Arial" panose="020B0604020202020204" pitchFamily="34" charset="0"/>
              </a:rPr>
              <a:t>Is a Contract </a:t>
            </a:r>
            <a:r>
              <a:rPr lang="en-US" sz="4800" cap="none" spc="100" dirty="0" smtClean="0">
                <a:latin typeface="Myriad Pro" panose="020B0503030403020204" pitchFamily="34" charset="0"/>
                <a:cs typeface="Arial" panose="020B0604020202020204" pitchFamily="34" charset="0"/>
              </a:rPr>
              <a:t>Interest?</a:t>
            </a:r>
            <a:endParaRPr lang="en-US" sz="48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spcBef>
                <a:spcPts val="1800"/>
              </a:spcBef>
              <a:buNone/>
            </a:pPr>
            <a:endParaRPr lang="en-US" sz="2800" dirty="0" smtClean="0">
              <a:solidFill>
                <a:srgbClr val="0067B1"/>
              </a:solidFill>
              <a:latin typeface="Myriad Pro" panose="020B0503030403020204" pitchFamily="34" charset="0"/>
            </a:endParaRPr>
          </a:p>
          <a:p>
            <a:pPr marL="0" indent="0">
              <a:spcBef>
                <a:spcPts val="1800"/>
              </a:spcBef>
              <a:buNone/>
            </a:pPr>
            <a:r>
              <a:rPr lang="en-US" sz="2800" dirty="0" smtClean="0">
                <a:solidFill>
                  <a:srgbClr val="0067B1"/>
                </a:solidFill>
                <a:latin typeface="Myriad Pro" panose="020B0503030403020204" pitchFamily="34" charset="0"/>
              </a:rPr>
              <a:t>“</a:t>
            </a:r>
            <a:r>
              <a:rPr lang="en-US" sz="2800" dirty="0">
                <a:solidFill>
                  <a:srgbClr val="0067B1"/>
                </a:solidFill>
                <a:latin typeface="Myriad Pro" panose="020B0503030403020204" pitchFamily="34" charset="0"/>
              </a:rPr>
              <a:t>Contract” includes employment, sales, purchases, </a:t>
            </a:r>
            <a:r>
              <a:rPr lang="en-US" sz="2800" dirty="0" smtClean="0">
                <a:solidFill>
                  <a:srgbClr val="0067B1"/>
                </a:solidFill>
                <a:latin typeface="Myriad Pro" panose="020B0503030403020204" pitchFamily="34" charset="0"/>
              </a:rPr>
              <a:t>leases</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Does not prohibit an officer from being interested in any </a:t>
            </a:r>
            <a:r>
              <a:rPr lang="en-US" sz="2800" dirty="0" smtClean="0">
                <a:solidFill>
                  <a:srgbClr val="0067B1"/>
                </a:solidFill>
                <a:latin typeface="Myriad Pro" panose="020B0503030403020204" pitchFamily="34" charset="0"/>
              </a:rPr>
              <a:t>and all </a:t>
            </a:r>
            <a:r>
              <a:rPr lang="en-US" sz="2800" dirty="0">
                <a:solidFill>
                  <a:srgbClr val="0067B1"/>
                </a:solidFill>
                <a:latin typeface="Myriad Pro" panose="020B0503030403020204" pitchFamily="34" charset="0"/>
              </a:rPr>
              <a:t>contracts, only those wholly or partially subject to his </a:t>
            </a:r>
            <a:r>
              <a:rPr lang="en-US" sz="2800" dirty="0" smtClean="0">
                <a:solidFill>
                  <a:srgbClr val="0067B1"/>
                </a:solidFill>
                <a:latin typeface="Myriad Pro" panose="020B0503030403020204" pitchFamily="34" charset="0"/>
              </a:rPr>
              <a:t>or her control</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Prohibition applies even if member does not </a:t>
            </a:r>
            <a:r>
              <a:rPr lang="en-US" sz="2800" dirty="0" smtClean="0">
                <a:solidFill>
                  <a:srgbClr val="0067B1"/>
                </a:solidFill>
                <a:latin typeface="Myriad Pro" panose="020B0503030403020204" pitchFamily="34" charset="0"/>
              </a:rPr>
              <a:t>vote</a:t>
            </a:r>
            <a:endParaRPr lang="en-US" sz="2800" dirty="0">
              <a:solidFill>
                <a:srgbClr val="0067B1"/>
              </a:solidFill>
              <a:latin typeface="Myriad Pro" panose="020B0503030403020204" pitchFamily="34" charset="0"/>
            </a:endParaRP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23</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2400732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cap="none" spc="100" dirty="0" smtClean="0">
                <a:latin typeface="Myriad Pro" panose="020B0503030403020204" pitchFamily="34" charset="0"/>
                <a:cs typeface="Arial" panose="020B0604020202020204" pitchFamily="34" charset="0"/>
              </a:rPr>
              <a:t>Exceptions </a:t>
            </a:r>
            <a:r>
              <a:rPr lang="en-US" sz="4000" cap="none" spc="100" dirty="0">
                <a:latin typeface="Myriad Pro" panose="020B0503030403020204" pitchFamily="34" charset="0"/>
                <a:cs typeface="Arial" panose="020B0604020202020204" pitchFamily="34" charset="0"/>
              </a:rPr>
              <a:t>for Contract </a:t>
            </a:r>
            <a:r>
              <a:rPr lang="en-US" sz="4000" cap="none" spc="100" dirty="0" smtClean="0">
                <a:latin typeface="Myriad Pro" panose="020B0503030403020204" pitchFamily="34" charset="0"/>
                <a:cs typeface="Arial" panose="020B0604020202020204" pitchFamily="34" charset="0"/>
              </a:rPr>
              <a:t>Interests</a:t>
            </a:r>
            <a:endParaRPr lang="en-US" sz="40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spcBef>
                <a:spcPts val="1800"/>
              </a:spcBef>
              <a:buNone/>
            </a:pPr>
            <a:r>
              <a:rPr lang="en-US" sz="2800" dirty="0" smtClean="0">
                <a:solidFill>
                  <a:srgbClr val="0067B1"/>
                </a:solidFill>
                <a:latin typeface="Myriad Pro" panose="020B0503030403020204" pitchFamily="34" charset="0"/>
              </a:rPr>
              <a:t>Many exceptions </a:t>
            </a:r>
            <a:r>
              <a:rPr lang="en-US" sz="2800" dirty="0">
                <a:solidFill>
                  <a:srgbClr val="0067B1"/>
                </a:solidFill>
                <a:latin typeface="Myriad Pro" panose="020B0503030403020204" pitchFamily="34" charset="0"/>
              </a:rPr>
              <a:t>to </a:t>
            </a:r>
            <a:r>
              <a:rPr lang="en-US" sz="2800" dirty="0" smtClean="0">
                <a:solidFill>
                  <a:srgbClr val="0067B1"/>
                </a:solidFill>
                <a:latin typeface="Myriad Pro" panose="020B0503030403020204" pitchFamily="34" charset="0"/>
              </a:rPr>
              <a:t>this rule for various local government agencies- but no exceptions for counties with a population over 125,000 or city with population over 10,000</a:t>
            </a:r>
            <a:endParaRPr lang="en-US" sz="2800" dirty="0">
              <a:solidFill>
                <a:srgbClr val="0067B1"/>
              </a:solidFill>
              <a:latin typeface="Myriad Pro" panose="020B0503030403020204" pitchFamily="34" charset="0"/>
            </a:endParaRPr>
          </a:p>
          <a:p>
            <a:pPr marL="0" indent="0">
              <a:spcBef>
                <a:spcPts val="1800"/>
              </a:spcBef>
              <a:buNone/>
            </a:pPr>
            <a:r>
              <a:rPr lang="en-US" sz="2800" dirty="0" smtClean="0">
                <a:solidFill>
                  <a:srgbClr val="0067B1"/>
                </a:solidFill>
                <a:latin typeface="Myriad Pro" panose="020B0503030403020204" pitchFamily="34" charset="0"/>
              </a:rPr>
              <a:t>No exceptions cover regional clean air agencies</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Remote interest may apply – RCW  </a:t>
            </a:r>
            <a:r>
              <a:rPr lang="en-US" sz="2800" dirty="0" smtClean="0">
                <a:solidFill>
                  <a:srgbClr val="0067B1"/>
                </a:solidFill>
                <a:latin typeface="Myriad Pro" panose="020B0503030403020204" pitchFamily="34" charset="0"/>
              </a:rPr>
              <a:t>42.23.040</a:t>
            </a:r>
          </a:p>
          <a:p>
            <a:pPr marL="0" indent="0">
              <a:spcBef>
                <a:spcPts val="1800"/>
              </a:spcBef>
              <a:buNone/>
            </a:pPr>
            <a:r>
              <a:rPr lang="en-US" sz="2800" dirty="0">
                <a:solidFill>
                  <a:srgbClr val="0067B1"/>
                </a:solidFill>
                <a:latin typeface="Myriad Pro" panose="020B0503030403020204" pitchFamily="34" charset="0"/>
              </a:rPr>
              <a:t>	</a:t>
            </a:r>
            <a:r>
              <a:rPr lang="en-US" sz="2800" dirty="0" smtClean="0">
                <a:solidFill>
                  <a:srgbClr val="0067B1"/>
                </a:solidFill>
                <a:latin typeface="Myriad Pro" panose="020B0503030403020204" pitchFamily="34" charset="0"/>
              </a:rPr>
              <a:t>(salaried employee, holder of less than 1% of shares)</a:t>
            </a:r>
            <a:endParaRPr lang="en-US" sz="2800" dirty="0">
              <a:solidFill>
                <a:srgbClr val="0067B1"/>
              </a:solidFill>
              <a:latin typeface="Myriad Pro" panose="020B0503030403020204" pitchFamily="34" charset="0"/>
            </a:endParaRP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24</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1311201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latin typeface="Myriad Pro" panose="020B0503030403020204" pitchFamily="34" charset="0"/>
                <a:cs typeface="Arial" panose="020B0604020202020204" pitchFamily="34" charset="0"/>
              </a:rPr>
              <a:t>Penalties </a:t>
            </a:r>
            <a:r>
              <a:rPr lang="en-US" sz="4800" cap="none" spc="100" dirty="0">
                <a:latin typeface="Myriad Pro" panose="020B0503030403020204" pitchFamily="34" charset="0"/>
                <a:cs typeface="Arial" panose="020B0604020202020204" pitchFamily="34" charset="0"/>
              </a:rPr>
              <a:t>– RCW </a:t>
            </a:r>
            <a:r>
              <a:rPr lang="en-US" sz="4800" cap="none" spc="100" dirty="0" smtClean="0">
                <a:latin typeface="Myriad Pro" panose="020B0503030403020204" pitchFamily="34" charset="0"/>
                <a:cs typeface="Arial" panose="020B0604020202020204" pitchFamily="34" charset="0"/>
              </a:rPr>
              <a:t>42.23.050</a:t>
            </a:r>
            <a:endParaRPr lang="en-US" sz="48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spcBef>
                <a:spcPts val="1800"/>
              </a:spcBef>
              <a:buNone/>
            </a:pPr>
            <a:r>
              <a:rPr lang="en-US" sz="2800" dirty="0" smtClean="0">
                <a:solidFill>
                  <a:srgbClr val="0067B1"/>
                </a:solidFill>
                <a:latin typeface="Myriad Pro" panose="020B0503030403020204" pitchFamily="34" charset="0"/>
              </a:rPr>
              <a:t>The </a:t>
            </a:r>
            <a:r>
              <a:rPr lang="en-US" sz="2800" dirty="0">
                <a:solidFill>
                  <a:srgbClr val="0067B1"/>
                </a:solidFill>
                <a:latin typeface="Myriad Pro" panose="020B0503030403020204" pitchFamily="34" charset="0"/>
              </a:rPr>
              <a:t>officer may be held liable for a </a:t>
            </a:r>
            <a:r>
              <a:rPr lang="en-US" sz="2800" b="1" dirty="0">
                <a:solidFill>
                  <a:srgbClr val="0067B1"/>
                </a:solidFill>
                <a:latin typeface="Myriad Pro" panose="020B0503030403020204" pitchFamily="34" charset="0"/>
              </a:rPr>
              <a:t>$500 civil </a:t>
            </a:r>
            <a:r>
              <a:rPr lang="en-US" sz="2800" b="1" dirty="0" smtClean="0">
                <a:solidFill>
                  <a:srgbClr val="0067B1"/>
                </a:solidFill>
                <a:latin typeface="Myriad Pro" panose="020B0503030403020204" pitchFamily="34" charset="0"/>
              </a:rPr>
              <a:t>penalty </a:t>
            </a:r>
            <a:r>
              <a:rPr lang="en-US" sz="2800" dirty="0" smtClean="0">
                <a:solidFill>
                  <a:srgbClr val="0067B1"/>
                </a:solidFill>
                <a:latin typeface="Myriad Pro" panose="020B0503030403020204" pitchFamily="34" charset="0"/>
              </a:rPr>
              <a:t>“in </a:t>
            </a:r>
            <a:r>
              <a:rPr lang="en-US" sz="2800" dirty="0">
                <a:solidFill>
                  <a:srgbClr val="0067B1"/>
                </a:solidFill>
                <a:latin typeface="Myriad Pro" panose="020B0503030403020204" pitchFamily="34" charset="0"/>
              </a:rPr>
              <a:t>addition to such other civil or criminal liability or penalty as may otherwise be imposed</a:t>
            </a:r>
            <a:r>
              <a:rPr lang="en-US" sz="2800" dirty="0" smtClean="0">
                <a:solidFill>
                  <a:srgbClr val="0067B1"/>
                </a:solidFill>
                <a:latin typeface="Myriad Pro" panose="020B0503030403020204" pitchFamily="34" charset="0"/>
              </a:rPr>
              <a:t>.”</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The </a:t>
            </a:r>
            <a:r>
              <a:rPr lang="en-US" sz="2800" b="1" dirty="0">
                <a:solidFill>
                  <a:srgbClr val="0067B1"/>
                </a:solidFill>
                <a:latin typeface="Myriad Pro" panose="020B0503030403020204" pitchFamily="34" charset="0"/>
              </a:rPr>
              <a:t>contract is void</a:t>
            </a:r>
            <a:r>
              <a:rPr lang="en-US" sz="2800" dirty="0" smtClean="0">
                <a:solidFill>
                  <a:srgbClr val="0067B1"/>
                </a:solidFill>
                <a:latin typeface="Myriad Pro" panose="020B0503030403020204" pitchFamily="34" charset="0"/>
              </a:rPr>
              <a:t>.</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The officer </a:t>
            </a:r>
            <a:r>
              <a:rPr lang="en-US" sz="2800" b="1" dirty="0">
                <a:solidFill>
                  <a:srgbClr val="0067B1"/>
                </a:solidFill>
                <a:latin typeface="Myriad Pro" panose="020B0503030403020204" pitchFamily="34" charset="0"/>
              </a:rPr>
              <a:t>may have to forfeit his or her office.</a:t>
            </a: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25</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1099125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cap="none" spc="100" dirty="0" smtClean="0">
                <a:latin typeface="Myriad Pro" panose="020B0503030403020204" pitchFamily="34" charset="0"/>
                <a:cs typeface="Arial" panose="020B0604020202020204" pitchFamily="34" charset="0"/>
              </a:rPr>
              <a:t>Board </a:t>
            </a:r>
            <a:r>
              <a:rPr lang="en-US" sz="4000" cap="none" spc="100" dirty="0">
                <a:latin typeface="Myriad Pro" panose="020B0503030403020204" pitchFamily="34" charset="0"/>
                <a:cs typeface="Arial" panose="020B0604020202020204" pitchFamily="34" charset="0"/>
              </a:rPr>
              <a:t>Members w/ Inherent </a:t>
            </a:r>
            <a:r>
              <a:rPr lang="en-US" sz="4000" cap="none" spc="100" dirty="0" smtClean="0">
                <a:latin typeface="Myriad Pro" panose="020B0503030403020204" pitchFamily="34" charset="0"/>
                <a:cs typeface="Arial" panose="020B0604020202020204" pitchFamily="34" charset="0"/>
              </a:rPr>
              <a:t>Conflicts</a:t>
            </a:r>
            <a:endParaRPr lang="en-US" sz="40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spcBef>
                <a:spcPts val="1800"/>
              </a:spcBef>
              <a:buNone/>
            </a:pPr>
            <a:r>
              <a:rPr lang="en-US" sz="2800" dirty="0" smtClean="0">
                <a:solidFill>
                  <a:srgbClr val="0067B1"/>
                </a:solidFill>
                <a:latin typeface="Myriad Pro" panose="020B0503030403020204" pitchFamily="34" charset="0"/>
              </a:rPr>
              <a:t>RCW 70.94.100(6)</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Wherever a member of a board has a potential conflict of interest in an action before the board, the member shall declare to the board the nature of the potential conflict prior to participating in the action review. The board shall, if the potential conflict of interest, in the judgment of a majority of the board, may prevent the member from a fair and objective review of the case, remove the member from participation in the action</a:t>
            </a:r>
            <a:r>
              <a:rPr lang="en-US" sz="2800" dirty="0" smtClean="0">
                <a:solidFill>
                  <a:srgbClr val="0067B1"/>
                </a:solidFill>
                <a:latin typeface="Myriad Pro" panose="020B0503030403020204" pitchFamily="34" charset="0"/>
              </a:rPr>
              <a:t>.</a:t>
            </a:r>
            <a:endParaRPr lang="en-US" sz="2800" b="1" dirty="0">
              <a:solidFill>
                <a:srgbClr val="0067B1"/>
              </a:solidFill>
              <a:latin typeface="Myriad Pro" panose="020B0503030403020204" pitchFamily="34" charset="0"/>
            </a:endParaRP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26</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3410733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cap="none" spc="100" dirty="0" smtClean="0">
                <a:latin typeface="Myriad Pro" panose="020B0503030403020204" pitchFamily="34" charset="0"/>
                <a:cs typeface="Arial" panose="020B0604020202020204" pitchFamily="34" charset="0"/>
              </a:rPr>
              <a:t>Board </a:t>
            </a:r>
            <a:r>
              <a:rPr lang="en-US" sz="4000" cap="none" spc="100" dirty="0">
                <a:latin typeface="Myriad Pro" panose="020B0503030403020204" pitchFamily="34" charset="0"/>
                <a:cs typeface="Arial" panose="020B0604020202020204" pitchFamily="34" charset="0"/>
              </a:rPr>
              <a:t>Members w/ Inherent </a:t>
            </a:r>
            <a:r>
              <a:rPr lang="en-US" sz="4000" cap="none" spc="100" dirty="0" smtClean="0">
                <a:latin typeface="Myriad Pro" panose="020B0503030403020204" pitchFamily="34" charset="0"/>
                <a:cs typeface="Arial" panose="020B0604020202020204" pitchFamily="34" charset="0"/>
              </a:rPr>
              <a:t>Conflicts</a:t>
            </a:r>
            <a:endParaRPr lang="en-US" sz="40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spcBef>
                <a:spcPts val="1800"/>
              </a:spcBef>
              <a:buNone/>
            </a:pPr>
            <a:r>
              <a:rPr lang="en-US" sz="2800" dirty="0" smtClean="0">
                <a:solidFill>
                  <a:srgbClr val="0067B1"/>
                </a:solidFill>
                <a:latin typeface="Myriad Pro" panose="020B0503030403020204" pitchFamily="34" charset="0"/>
              </a:rPr>
              <a:t>WAC </a:t>
            </a:r>
            <a:r>
              <a:rPr lang="en-US" sz="2800" dirty="0">
                <a:solidFill>
                  <a:srgbClr val="0067B1"/>
                </a:solidFill>
                <a:latin typeface="Myriad Pro" panose="020B0503030403020204" pitchFamily="34" charset="0"/>
              </a:rPr>
              <a:t>173-400-220(1</a:t>
            </a:r>
            <a:r>
              <a:rPr lang="en-US" sz="2800" dirty="0" smtClean="0">
                <a:solidFill>
                  <a:srgbClr val="0067B1"/>
                </a:solidFill>
                <a:latin typeface="Myriad Pro" panose="020B0503030403020204" pitchFamily="34" charset="0"/>
              </a:rPr>
              <a:t>)</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(1) </a:t>
            </a:r>
            <a:r>
              <a:rPr lang="en-US" sz="2800" b="1" dirty="0">
                <a:solidFill>
                  <a:srgbClr val="0067B1"/>
                </a:solidFill>
                <a:latin typeface="Myriad Pro" panose="020B0503030403020204" pitchFamily="34" charset="0"/>
              </a:rPr>
              <a:t>Public interest.</a:t>
            </a:r>
            <a:r>
              <a:rPr lang="en-US" sz="2800" dirty="0">
                <a:solidFill>
                  <a:srgbClr val="0067B1"/>
                </a:solidFill>
                <a:latin typeface="Myriad Pro" panose="020B0503030403020204" pitchFamily="34" charset="0"/>
              </a:rPr>
              <a:t> A majority of the members of any ecology or authority board shall represent the public interest. A majority of the members of such boards, shall not derive any significant portion of their income from persons subject to enforcement orders pursuant to the state and federal clean air acts</a:t>
            </a:r>
            <a:r>
              <a:rPr lang="en-US" sz="2800" dirty="0" smtClean="0">
                <a:solidFill>
                  <a:srgbClr val="0067B1"/>
                </a:solidFill>
                <a:latin typeface="Myriad Pro" panose="020B0503030403020204" pitchFamily="34" charset="0"/>
              </a:rPr>
              <a:t>.</a:t>
            </a:r>
            <a:endParaRPr lang="en-US" sz="2800" dirty="0">
              <a:solidFill>
                <a:srgbClr val="0067B1"/>
              </a:solidFill>
              <a:latin typeface="Myriad Pro" panose="020B0503030403020204" pitchFamily="34" charset="0"/>
            </a:endParaRP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27</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4215793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cap="none" spc="100" dirty="0" smtClean="0">
                <a:latin typeface="Myriad Pro" panose="020B0503030403020204" pitchFamily="34" charset="0"/>
                <a:cs typeface="Arial" panose="020B0604020202020204" pitchFamily="34" charset="0"/>
              </a:rPr>
              <a:t>Board </a:t>
            </a:r>
            <a:r>
              <a:rPr lang="en-US" sz="4000" cap="none" spc="100" dirty="0">
                <a:latin typeface="Myriad Pro" panose="020B0503030403020204" pitchFamily="34" charset="0"/>
                <a:cs typeface="Arial" panose="020B0604020202020204" pitchFamily="34" charset="0"/>
              </a:rPr>
              <a:t>Members w/ Inherent </a:t>
            </a:r>
            <a:r>
              <a:rPr lang="en-US" sz="4000" cap="none" spc="100" dirty="0" smtClean="0">
                <a:latin typeface="Myriad Pro" panose="020B0503030403020204" pitchFamily="34" charset="0"/>
                <a:cs typeface="Arial" panose="020B0604020202020204" pitchFamily="34" charset="0"/>
              </a:rPr>
              <a:t>Conflicts</a:t>
            </a:r>
            <a:endParaRPr lang="en-US" sz="40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spcBef>
                <a:spcPts val="1800"/>
              </a:spcBef>
              <a:buNone/>
            </a:pPr>
            <a:r>
              <a:rPr lang="en-US" sz="2800" dirty="0">
                <a:solidFill>
                  <a:srgbClr val="0067B1"/>
                </a:solidFill>
                <a:latin typeface="Myriad Pro" panose="020B0503030403020204" pitchFamily="34" charset="0"/>
              </a:rPr>
              <a:t>WAC 173-400-220(2)</a:t>
            </a:r>
          </a:p>
          <a:p>
            <a:pPr marL="0" indent="0">
              <a:spcBef>
                <a:spcPts val="1800"/>
              </a:spcBef>
              <a:buNone/>
            </a:pPr>
            <a:r>
              <a:rPr lang="en-US" sz="2800" dirty="0">
                <a:solidFill>
                  <a:srgbClr val="0067B1"/>
                </a:solidFill>
                <a:latin typeface="Myriad Pro" panose="020B0503030403020204" pitchFamily="34" charset="0"/>
              </a:rPr>
              <a:t>(2) </a:t>
            </a:r>
            <a:r>
              <a:rPr lang="en-US" sz="2800" b="1" dirty="0">
                <a:solidFill>
                  <a:srgbClr val="0067B1"/>
                </a:solidFill>
                <a:latin typeface="Myriad Pro" panose="020B0503030403020204" pitchFamily="34" charset="0"/>
              </a:rPr>
              <a:t>Disclosure.</a:t>
            </a:r>
            <a:r>
              <a:rPr lang="en-US" sz="2800" dirty="0">
                <a:solidFill>
                  <a:srgbClr val="0067B1"/>
                </a:solidFill>
                <a:latin typeface="Myriad Pro" panose="020B0503030403020204" pitchFamily="34" charset="0"/>
              </a:rPr>
              <a:t> Each member of any ecology or authority board shall adequately disclose any potential conflict of interest in any matter prior to any action or consideration thereon, and the member shall remove themselves from participation as a board member in any action or voting on such matter.</a:t>
            </a: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28</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581188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cap="none" spc="100" dirty="0" smtClean="0">
                <a:latin typeface="Myriad Pro" panose="020B0503030403020204" pitchFamily="34" charset="0"/>
                <a:cs typeface="Arial" panose="020B0604020202020204" pitchFamily="34" charset="0"/>
              </a:rPr>
              <a:t>Board </a:t>
            </a:r>
            <a:r>
              <a:rPr lang="en-US" sz="4000" cap="none" spc="100" dirty="0">
                <a:latin typeface="Myriad Pro" panose="020B0503030403020204" pitchFamily="34" charset="0"/>
                <a:cs typeface="Arial" panose="020B0604020202020204" pitchFamily="34" charset="0"/>
              </a:rPr>
              <a:t>Members w/ Inherent </a:t>
            </a:r>
            <a:r>
              <a:rPr lang="en-US" sz="4000" cap="none" spc="100" dirty="0" smtClean="0">
                <a:latin typeface="Myriad Pro" panose="020B0503030403020204" pitchFamily="34" charset="0"/>
                <a:cs typeface="Arial" panose="020B0604020202020204" pitchFamily="34" charset="0"/>
              </a:rPr>
              <a:t>Conflicts</a:t>
            </a:r>
            <a:endParaRPr lang="en-US" sz="40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spcBef>
                <a:spcPts val="1800"/>
              </a:spcBef>
              <a:buNone/>
            </a:pPr>
            <a:r>
              <a:rPr lang="en-US" sz="2800" dirty="0" smtClean="0">
                <a:solidFill>
                  <a:srgbClr val="0067B1"/>
                </a:solidFill>
                <a:latin typeface="Myriad Pro" panose="020B0503030403020204" pitchFamily="34" charset="0"/>
              </a:rPr>
              <a:t>WAC </a:t>
            </a:r>
            <a:r>
              <a:rPr lang="en-US" sz="2800" dirty="0">
                <a:solidFill>
                  <a:srgbClr val="0067B1"/>
                </a:solidFill>
                <a:latin typeface="Myriad Pro" panose="020B0503030403020204" pitchFamily="34" charset="0"/>
              </a:rPr>
              <a:t>173-400-220(3</a:t>
            </a:r>
            <a:r>
              <a:rPr lang="en-US" sz="2800" dirty="0" smtClean="0">
                <a:solidFill>
                  <a:srgbClr val="0067B1"/>
                </a:solidFill>
                <a:latin typeface="Myriad Pro" panose="020B0503030403020204" pitchFamily="34" charset="0"/>
              </a:rPr>
              <a:t>)</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(3) </a:t>
            </a:r>
            <a:r>
              <a:rPr lang="en-US" sz="2800" b="1" dirty="0">
                <a:solidFill>
                  <a:srgbClr val="0067B1"/>
                </a:solidFill>
                <a:latin typeface="Myriad Pro" panose="020B0503030403020204" pitchFamily="34" charset="0"/>
              </a:rPr>
              <a:t>Define significant income.</a:t>
            </a:r>
            <a:r>
              <a:rPr lang="en-US" sz="2800" dirty="0">
                <a:solidFill>
                  <a:srgbClr val="0067B1"/>
                </a:solidFill>
                <a:latin typeface="Myriad Pro" panose="020B0503030403020204" pitchFamily="34" charset="0"/>
              </a:rPr>
              <a:t> For the purposes of this section, "significant portion of income" shall mean twenty percent of gross personal income for a calendar year. </a:t>
            </a: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29</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3806860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67B1"/>
        </a:solidFill>
        <a:effectLst/>
      </p:bgPr>
    </p:bg>
    <p:spTree>
      <p:nvGrpSpPr>
        <p:cNvPr id="1" name=""/>
        <p:cNvGrpSpPr/>
        <p:nvPr/>
      </p:nvGrpSpPr>
      <p:grpSpPr>
        <a:xfrm>
          <a:off x="0" y="0"/>
          <a:ext cx="0" cy="0"/>
          <a:chOff x="0" y="0"/>
          <a:chExt cx="0" cy="0"/>
        </a:xfrm>
      </p:grpSpPr>
      <p:sp>
        <p:nvSpPr>
          <p:cNvPr id="8" name="Rectangle 7"/>
          <p:cNvSpPr/>
          <p:nvPr/>
        </p:nvSpPr>
        <p:spPr>
          <a:xfrm>
            <a:off x="1" y="-1"/>
            <a:ext cx="12192000" cy="13782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700205" y="1928813"/>
            <a:ext cx="9578114" cy="4217344"/>
          </a:xfrm>
          <a:prstGeom prst="rect">
            <a:avLst/>
          </a:prstGeom>
        </p:spPr>
        <p:txBody>
          <a:bodyPr>
            <a:noAutofit/>
          </a:bodyPr>
          <a:lstStyle/>
          <a:p>
            <a:pPr marL="0" indent="0">
              <a:buNone/>
            </a:pPr>
            <a:r>
              <a:rPr lang="en-US" sz="3200" b="1" dirty="0" smtClean="0">
                <a:solidFill>
                  <a:schemeClr val="tx1"/>
                </a:solidFill>
                <a:latin typeface="Myriad Pro" panose="020B0503030403020204" pitchFamily="34" charset="0"/>
              </a:rPr>
              <a:t>Legality</a:t>
            </a:r>
            <a:r>
              <a:rPr lang="en-US" sz="3200" dirty="0" smtClean="0">
                <a:solidFill>
                  <a:schemeClr val="tx1"/>
                </a:solidFill>
                <a:latin typeface="Myriad Pro" panose="020B0503030403020204" pitchFamily="34" charset="0"/>
              </a:rPr>
              <a:t> </a:t>
            </a:r>
            <a:r>
              <a:rPr lang="en-US" sz="3200" dirty="0">
                <a:solidFill>
                  <a:schemeClr val="tx1"/>
                </a:solidFill>
                <a:latin typeface="Myriad Pro" panose="020B0503030403020204" pitchFamily="34" charset="0"/>
              </a:rPr>
              <a:t>refers to: Statutes, regulations and formally adopted ethical  codes </a:t>
            </a:r>
            <a:r>
              <a:rPr lang="en-US" sz="3200" dirty="0" smtClean="0">
                <a:solidFill>
                  <a:schemeClr val="tx1"/>
                </a:solidFill>
                <a:latin typeface="Myriad Pro" panose="020B0503030403020204" pitchFamily="34" charset="0"/>
                <a:cs typeface="Arial" panose="020B0604020202020204" pitchFamily="34" charset="0"/>
              </a:rPr>
              <a:t>‒</a:t>
            </a:r>
            <a:r>
              <a:rPr lang="en-US" sz="3200" dirty="0" smtClean="0">
                <a:solidFill>
                  <a:schemeClr val="tx1"/>
                </a:solidFill>
                <a:latin typeface="Myriad Pro" panose="020B0503030403020204" pitchFamily="34" charset="0"/>
              </a:rPr>
              <a:t> </a:t>
            </a:r>
            <a:r>
              <a:rPr lang="en-US" sz="3200" dirty="0">
                <a:solidFill>
                  <a:schemeClr val="tx1"/>
                </a:solidFill>
                <a:latin typeface="Myriad Pro" panose="020B0503030403020204" pitchFamily="34" charset="0"/>
              </a:rPr>
              <a:t>the </a:t>
            </a:r>
            <a:r>
              <a:rPr lang="en-US" sz="3200" i="1" dirty="0">
                <a:solidFill>
                  <a:schemeClr val="tx1"/>
                </a:solidFill>
                <a:latin typeface="Myriad Pro" panose="020B0503030403020204" pitchFamily="34" charset="0"/>
              </a:rPr>
              <a:t>minimum </a:t>
            </a:r>
            <a:r>
              <a:rPr lang="en-US" sz="3200" i="1" dirty="0" smtClean="0">
                <a:solidFill>
                  <a:schemeClr val="tx1"/>
                </a:solidFill>
                <a:latin typeface="Myriad Pro" panose="020B0503030403020204" pitchFamily="34" charset="0"/>
              </a:rPr>
              <a:t>standards</a:t>
            </a:r>
          </a:p>
          <a:p>
            <a:pPr marL="0" indent="0">
              <a:spcBef>
                <a:spcPts val="1800"/>
              </a:spcBef>
              <a:buNone/>
            </a:pPr>
            <a:r>
              <a:rPr lang="en-US" sz="3200" b="1" dirty="0" smtClean="0">
                <a:solidFill>
                  <a:schemeClr val="tx1"/>
                </a:solidFill>
                <a:latin typeface="Myriad Pro" panose="020B0503030403020204" pitchFamily="34" charset="0"/>
              </a:rPr>
              <a:t>Morality</a:t>
            </a:r>
            <a:r>
              <a:rPr lang="en-US" sz="3200" dirty="0" smtClean="0">
                <a:solidFill>
                  <a:schemeClr val="tx1"/>
                </a:solidFill>
                <a:latin typeface="Myriad Pro" panose="020B0503030403020204" pitchFamily="34" charset="0"/>
              </a:rPr>
              <a:t> </a:t>
            </a:r>
            <a:r>
              <a:rPr lang="en-US" sz="3200" dirty="0">
                <a:solidFill>
                  <a:schemeClr val="tx1"/>
                </a:solidFill>
                <a:latin typeface="Myriad Pro" panose="020B0503030403020204" pitchFamily="34" charset="0"/>
              </a:rPr>
              <a:t>refers to standards acknowledged or expected by a social/religious group or by a person </a:t>
            </a:r>
            <a:r>
              <a:rPr lang="en-US" sz="3200" dirty="0" smtClean="0">
                <a:solidFill>
                  <a:schemeClr val="tx1"/>
                </a:solidFill>
                <a:latin typeface="Myriad Pro" panose="020B0503030403020204" pitchFamily="34" charset="0"/>
              </a:rPr>
              <a:t>individually</a:t>
            </a:r>
            <a:endParaRPr lang="en-US" sz="3200" dirty="0">
              <a:solidFill>
                <a:schemeClr val="tx1"/>
              </a:solidFill>
              <a:latin typeface="Myriad Pro" panose="020B0503030403020204" pitchFamily="34" charset="0"/>
            </a:endParaRPr>
          </a:p>
          <a:p>
            <a:pPr marL="0" indent="0">
              <a:spcBef>
                <a:spcPts val="1800"/>
              </a:spcBef>
              <a:buNone/>
            </a:pPr>
            <a:r>
              <a:rPr lang="en-US" sz="3200" b="1" i="1" dirty="0">
                <a:solidFill>
                  <a:schemeClr val="tx1"/>
                </a:solidFill>
                <a:latin typeface="Myriad Pro" panose="020B0503030403020204" pitchFamily="34" charset="0"/>
              </a:rPr>
              <a:t>Ethics</a:t>
            </a:r>
            <a:r>
              <a:rPr lang="en-US" sz="3200" i="1" dirty="0">
                <a:solidFill>
                  <a:schemeClr val="tx1"/>
                </a:solidFill>
                <a:latin typeface="Myriad Pro" panose="020B0503030403020204" pitchFamily="34" charset="0"/>
              </a:rPr>
              <a:t> is a general term often used for </a:t>
            </a:r>
            <a:r>
              <a:rPr lang="en-US" sz="3200" i="1" dirty="0" smtClean="0">
                <a:solidFill>
                  <a:schemeClr val="tx1"/>
                </a:solidFill>
                <a:latin typeface="Myriad Pro" panose="020B0503030403020204" pitchFamily="34" charset="0"/>
              </a:rPr>
              <a:t>both</a:t>
            </a:r>
            <a:endParaRPr lang="en-US" sz="3200" i="1" dirty="0">
              <a:solidFill>
                <a:schemeClr val="tx1"/>
              </a:solidFill>
              <a:latin typeface="Myriad Pro" panose="020B0503030403020204" pitchFamily="34" charset="0"/>
            </a:endParaRPr>
          </a:p>
        </p:txBody>
      </p:sp>
      <p:sp>
        <p:nvSpPr>
          <p:cNvPr id="4"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chemeClr val="tx1"/>
                </a:solidFill>
                <a:latin typeface="Myriad Pro" panose="020B0503030403020204" pitchFamily="34" charset="0"/>
              </a:rPr>
              <a:pPr/>
              <a:t>3</a:t>
            </a:fld>
            <a:endParaRPr lang="en-US" sz="2400" dirty="0">
              <a:solidFill>
                <a:schemeClr val="tx1"/>
              </a:solidFill>
              <a:latin typeface="Myriad Pro" panose="020B0503030403020204" pitchFamily="34" charset="0"/>
            </a:endParaRPr>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solidFill>
                  <a:srgbClr val="0067B1"/>
                </a:solidFill>
                <a:latin typeface="Myriad Pro" panose="020B0503030403020204" pitchFamily="34" charset="0"/>
                <a:cs typeface="Arial" panose="020B0604020202020204" pitchFamily="34" charset="0"/>
              </a:rPr>
              <a:t>Legality </a:t>
            </a:r>
            <a:r>
              <a:rPr lang="en-US" sz="4800" cap="none" spc="100" dirty="0">
                <a:solidFill>
                  <a:srgbClr val="0067B1"/>
                </a:solidFill>
                <a:latin typeface="Myriad Pro" panose="020B0503030403020204" pitchFamily="34" charset="0"/>
                <a:cs typeface="Arial" panose="020B0604020202020204" pitchFamily="34" charset="0"/>
              </a:rPr>
              <a:t>/ Morality </a:t>
            </a:r>
            <a:r>
              <a:rPr lang="en-US" sz="4800" cap="none" spc="100" dirty="0" smtClean="0">
                <a:solidFill>
                  <a:srgbClr val="0067B1"/>
                </a:solidFill>
                <a:latin typeface="Myriad Pro" panose="020B0503030403020204" pitchFamily="34" charset="0"/>
                <a:cs typeface="Arial" panose="020B0604020202020204" pitchFamily="34" charset="0"/>
              </a:rPr>
              <a:t>Distinctions</a:t>
            </a:r>
            <a:endParaRPr lang="en-US" sz="4800" cap="none" dirty="0">
              <a:solidFill>
                <a:srgbClr val="0067B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230460"/>
            <a:ext cx="1386573" cy="913221"/>
          </a:xfrm>
          <a:prstGeom prst="rect">
            <a:avLst/>
          </a:prstGeom>
        </p:spPr>
      </p:pic>
    </p:spTree>
    <p:extLst>
      <p:ext uri="{BB962C8B-B14F-4D97-AF65-F5344CB8AC3E}">
        <p14:creationId xmlns:p14="http://schemas.microsoft.com/office/powerpoint/2010/main" val="335295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67B1"/>
        </a:solidFill>
        <a:effectLst/>
      </p:bgPr>
    </p:bg>
    <p:spTree>
      <p:nvGrpSpPr>
        <p:cNvPr id="1" name=""/>
        <p:cNvGrpSpPr/>
        <p:nvPr/>
      </p:nvGrpSpPr>
      <p:grpSpPr>
        <a:xfrm>
          <a:off x="0" y="0"/>
          <a:ext cx="0" cy="0"/>
          <a:chOff x="0" y="0"/>
          <a:chExt cx="0" cy="0"/>
        </a:xfrm>
      </p:grpSpPr>
      <p:sp>
        <p:nvSpPr>
          <p:cNvPr id="8" name="Rectangle 7"/>
          <p:cNvSpPr/>
          <p:nvPr/>
        </p:nvSpPr>
        <p:spPr>
          <a:xfrm>
            <a:off x="1" y="-1"/>
            <a:ext cx="12192000" cy="13782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700205" y="1928813"/>
            <a:ext cx="9578114" cy="4217344"/>
          </a:xfrm>
          <a:prstGeom prst="rect">
            <a:avLst/>
          </a:prstGeom>
        </p:spPr>
        <p:txBody>
          <a:bodyPr>
            <a:noAutofit/>
          </a:bodyPr>
          <a:lstStyle/>
          <a:p>
            <a:pPr marL="0" indent="0">
              <a:buNone/>
            </a:pPr>
            <a:endParaRPr lang="en-US" sz="2800" dirty="0" smtClean="0">
              <a:solidFill>
                <a:schemeClr val="tx1"/>
              </a:solidFill>
              <a:latin typeface="Myriad Pro" panose="020B0503030403020204" pitchFamily="34" charset="0"/>
            </a:endParaRPr>
          </a:p>
          <a:p>
            <a:pPr marL="0" indent="0">
              <a:buNone/>
            </a:pPr>
            <a:r>
              <a:rPr lang="en-US" sz="2800" dirty="0" smtClean="0">
                <a:solidFill>
                  <a:schemeClr val="tx1"/>
                </a:solidFill>
                <a:latin typeface="Myriad Pro" panose="020B0503030403020204" pitchFamily="34" charset="0"/>
              </a:rPr>
              <a:t>A </a:t>
            </a:r>
            <a:r>
              <a:rPr lang="en-US" sz="2800" dirty="0">
                <a:solidFill>
                  <a:schemeClr val="tx1"/>
                </a:solidFill>
                <a:latin typeface="Myriad Pro" panose="020B0503030403020204" pitchFamily="34" charset="0"/>
              </a:rPr>
              <a:t>legislative act refers </a:t>
            </a:r>
            <a:r>
              <a:rPr lang="en-US" sz="2800" dirty="0" smtClean="0">
                <a:solidFill>
                  <a:schemeClr val="tx1"/>
                </a:solidFill>
                <a:latin typeface="Myriad Pro" panose="020B0503030403020204" pitchFamily="34" charset="0"/>
              </a:rPr>
              <a:t>to policy decisions </a:t>
            </a:r>
            <a:r>
              <a:rPr lang="en-US" sz="2800" dirty="0">
                <a:solidFill>
                  <a:schemeClr val="tx1"/>
                </a:solidFill>
                <a:latin typeface="Myriad Pro" panose="020B0503030403020204" pitchFamily="34" charset="0"/>
              </a:rPr>
              <a:t>covering a broad class of individuals or businesses</a:t>
            </a:r>
            <a:r>
              <a:rPr lang="en-US" sz="2800" dirty="0" smtClean="0">
                <a:solidFill>
                  <a:schemeClr val="tx1"/>
                </a:solidFill>
                <a:latin typeface="Myriad Pro" panose="020B0503030403020204" pitchFamily="34" charset="0"/>
              </a:rPr>
              <a:t>.</a:t>
            </a:r>
            <a:endParaRPr lang="en-US" sz="2800" dirty="0">
              <a:solidFill>
                <a:schemeClr val="tx1"/>
              </a:solidFill>
              <a:latin typeface="Myriad Pro" panose="020B0503030403020204" pitchFamily="34" charset="0"/>
            </a:endParaRPr>
          </a:p>
          <a:p>
            <a:pPr marL="0" indent="0">
              <a:spcBef>
                <a:spcPts val="1800"/>
              </a:spcBef>
              <a:buNone/>
            </a:pPr>
            <a:r>
              <a:rPr lang="en-US" sz="2800" dirty="0">
                <a:solidFill>
                  <a:schemeClr val="tx1"/>
                </a:solidFill>
                <a:latin typeface="Myriad Pro" panose="020B0503030403020204" pitchFamily="34" charset="0"/>
              </a:rPr>
              <a:t>Quasi-judicial actions are those dealing with a particular permit or enforcement action</a:t>
            </a:r>
            <a:r>
              <a:rPr lang="en-US" sz="2800" dirty="0" smtClean="0">
                <a:solidFill>
                  <a:schemeClr val="tx1"/>
                </a:solidFill>
                <a:latin typeface="Myriad Pro" panose="020B0503030403020204" pitchFamily="34" charset="0"/>
              </a:rPr>
              <a:t>.</a:t>
            </a:r>
            <a:endParaRPr lang="en-US" sz="2800" dirty="0">
              <a:solidFill>
                <a:schemeClr val="tx1"/>
              </a:solidFill>
              <a:latin typeface="Myriad Pro" panose="020B0503030403020204" pitchFamily="34" charset="0"/>
            </a:endParaRPr>
          </a:p>
        </p:txBody>
      </p:sp>
      <p:sp>
        <p:nvSpPr>
          <p:cNvPr id="4"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chemeClr val="tx1"/>
                </a:solidFill>
                <a:latin typeface="Myriad Pro" panose="020B0503030403020204" pitchFamily="34" charset="0"/>
              </a:rPr>
              <a:pPr/>
              <a:t>30</a:t>
            </a:fld>
            <a:endParaRPr lang="en-US" sz="2400" dirty="0">
              <a:solidFill>
                <a:schemeClr val="tx1"/>
              </a:solidFill>
              <a:latin typeface="Myriad Pro" panose="020B0503030403020204" pitchFamily="34" charset="0"/>
            </a:endParaRPr>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cap="none" spc="100" dirty="0" smtClean="0">
                <a:solidFill>
                  <a:srgbClr val="0067B1"/>
                </a:solidFill>
                <a:latin typeface="Myriad Pro" panose="020B0503030403020204" pitchFamily="34" charset="0"/>
                <a:cs typeface="Arial" panose="020B0604020202020204" pitchFamily="34" charset="0"/>
              </a:rPr>
              <a:t>Legislative </a:t>
            </a:r>
            <a:r>
              <a:rPr lang="en-US" sz="4000" cap="none" spc="100" dirty="0">
                <a:solidFill>
                  <a:srgbClr val="0067B1"/>
                </a:solidFill>
                <a:latin typeface="Myriad Pro" panose="020B0503030403020204" pitchFamily="34" charset="0"/>
                <a:cs typeface="Arial" panose="020B0604020202020204" pitchFamily="34" charset="0"/>
              </a:rPr>
              <a:t>/ Quasi-judicial </a:t>
            </a:r>
            <a:r>
              <a:rPr lang="en-US" sz="4000" cap="none" spc="100" dirty="0" smtClean="0">
                <a:solidFill>
                  <a:srgbClr val="0067B1"/>
                </a:solidFill>
                <a:latin typeface="Myriad Pro" panose="020B0503030403020204" pitchFamily="34" charset="0"/>
                <a:cs typeface="Arial" panose="020B0604020202020204" pitchFamily="34" charset="0"/>
              </a:rPr>
              <a:t>Distinction</a:t>
            </a:r>
            <a:endParaRPr lang="en-US" sz="4000" cap="none" dirty="0">
              <a:solidFill>
                <a:srgbClr val="0067B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230460"/>
            <a:ext cx="1386573" cy="913221"/>
          </a:xfrm>
          <a:prstGeom prst="rect">
            <a:avLst/>
          </a:prstGeom>
        </p:spPr>
      </p:pic>
    </p:spTree>
    <p:extLst>
      <p:ext uri="{BB962C8B-B14F-4D97-AF65-F5344CB8AC3E}">
        <p14:creationId xmlns:p14="http://schemas.microsoft.com/office/powerpoint/2010/main" val="79560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cap="none" spc="100" dirty="0" smtClean="0">
                <a:latin typeface="Myriad Pro" panose="020B0503030403020204" pitchFamily="34" charset="0"/>
                <a:cs typeface="Arial" panose="020B0604020202020204" pitchFamily="34" charset="0"/>
              </a:rPr>
              <a:t>Board </a:t>
            </a:r>
            <a:r>
              <a:rPr lang="en-US" sz="4000" cap="none" spc="100" dirty="0">
                <a:latin typeface="Myriad Pro" panose="020B0503030403020204" pitchFamily="34" charset="0"/>
                <a:cs typeface="Arial" panose="020B0604020202020204" pitchFamily="34" charset="0"/>
              </a:rPr>
              <a:t>Members w/ Inherent </a:t>
            </a:r>
            <a:r>
              <a:rPr lang="en-US" sz="4000" cap="none" spc="100" dirty="0" smtClean="0">
                <a:latin typeface="Myriad Pro" panose="020B0503030403020204" pitchFamily="34" charset="0"/>
                <a:cs typeface="Arial" panose="020B0604020202020204" pitchFamily="34" charset="0"/>
              </a:rPr>
              <a:t>Conflicts</a:t>
            </a:r>
            <a:endParaRPr lang="en-US" sz="40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spcBef>
                <a:spcPts val="1800"/>
              </a:spcBef>
              <a:buNone/>
            </a:pPr>
            <a:r>
              <a:rPr lang="en-US" sz="2800" dirty="0">
                <a:solidFill>
                  <a:srgbClr val="0067B1"/>
                </a:solidFill>
                <a:latin typeface="Myriad Pro" panose="020B0503030403020204" pitchFamily="34" charset="0"/>
              </a:rPr>
              <a:t>On any potential conflict of interest issue</a:t>
            </a:r>
            <a:r>
              <a:rPr lang="en-US" sz="2800" dirty="0" smtClean="0">
                <a:solidFill>
                  <a:srgbClr val="0067B1"/>
                </a:solidFill>
                <a:latin typeface="Myriad Pro" panose="020B0503030403020204" pitchFamily="34" charset="0"/>
              </a:rPr>
              <a:t>:</a:t>
            </a:r>
            <a:endParaRPr lang="en-US" sz="2800" dirty="0">
              <a:solidFill>
                <a:srgbClr val="0067B1"/>
              </a:solidFill>
              <a:latin typeface="Myriad Pro" panose="020B0503030403020204" pitchFamily="34" charset="0"/>
            </a:endParaRPr>
          </a:p>
          <a:p>
            <a:pPr marL="0" indent="0">
              <a:spcBef>
                <a:spcPts val="1800"/>
              </a:spcBef>
              <a:buNone/>
            </a:pPr>
            <a:r>
              <a:rPr lang="en-US" sz="2800" dirty="0">
                <a:solidFill>
                  <a:srgbClr val="0067B1"/>
                </a:solidFill>
                <a:latin typeface="Myriad Pro" panose="020B0503030403020204" pitchFamily="34" charset="0"/>
              </a:rPr>
              <a:t>1. Talk to legal </a:t>
            </a:r>
            <a:r>
              <a:rPr lang="en-US" sz="2800" dirty="0" smtClean="0">
                <a:solidFill>
                  <a:srgbClr val="0067B1"/>
                </a:solidFill>
                <a:latin typeface="Myriad Pro" panose="020B0503030403020204" pitchFamily="34" charset="0"/>
              </a:rPr>
              <a:t>counsel</a:t>
            </a:r>
            <a:endParaRPr lang="en-US" sz="2800" dirty="0">
              <a:solidFill>
                <a:srgbClr val="0067B1"/>
              </a:solidFill>
              <a:latin typeface="Myriad Pro" panose="020B0503030403020204" pitchFamily="34" charset="0"/>
            </a:endParaRPr>
          </a:p>
          <a:p>
            <a:pPr marL="0" indent="0">
              <a:spcBef>
                <a:spcPts val="600"/>
              </a:spcBef>
              <a:buNone/>
            </a:pPr>
            <a:r>
              <a:rPr lang="en-US" sz="2800" dirty="0">
                <a:solidFill>
                  <a:srgbClr val="0067B1"/>
                </a:solidFill>
                <a:latin typeface="Myriad Pro" panose="020B0503030403020204" pitchFamily="34" charset="0"/>
              </a:rPr>
              <a:t>2. Take a conservative </a:t>
            </a:r>
            <a:r>
              <a:rPr lang="en-US" sz="2800" dirty="0" smtClean="0">
                <a:solidFill>
                  <a:srgbClr val="0067B1"/>
                </a:solidFill>
                <a:latin typeface="Myriad Pro" panose="020B0503030403020204" pitchFamily="34" charset="0"/>
              </a:rPr>
              <a:t>approach</a:t>
            </a:r>
            <a:endParaRPr lang="en-US" sz="2800" dirty="0">
              <a:solidFill>
                <a:srgbClr val="0067B1"/>
              </a:solidFill>
              <a:latin typeface="Myriad Pro" panose="020B0503030403020204" pitchFamily="34" charset="0"/>
            </a:endParaRPr>
          </a:p>
          <a:p>
            <a:pPr marL="0" indent="0">
              <a:spcBef>
                <a:spcPts val="600"/>
              </a:spcBef>
              <a:buNone/>
            </a:pPr>
            <a:r>
              <a:rPr lang="en-US" sz="2800" dirty="0">
                <a:solidFill>
                  <a:srgbClr val="0067B1"/>
                </a:solidFill>
                <a:latin typeface="Myriad Pro" panose="020B0503030403020204" pitchFamily="34" charset="0"/>
              </a:rPr>
              <a:t>3. Use the “smell test”</a:t>
            </a: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31</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58245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67B1"/>
        </a:solidFill>
        <a:effectLst/>
      </p:bgPr>
    </p:bg>
    <p:spTree>
      <p:nvGrpSpPr>
        <p:cNvPr id="1" name=""/>
        <p:cNvGrpSpPr/>
        <p:nvPr/>
      </p:nvGrpSpPr>
      <p:grpSpPr>
        <a:xfrm>
          <a:off x="0" y="0"/>
          <a:ext cx="0" cy="0"/>
          <a:chOff x="0" y="0"/>
          <a:chExt cx="0" cy="0"/>
        </a:xfrm>
      </p:grpSpPr>
      <p:sp>
        <p:nvSpPr>
          <p:cNvPr id="8" name="Rectangle 7"/>
          <p:cNvSpPr/>
          <p:nvPr/>
        </p:nvSpPr>
        <p:spPr>
          <a:xfrm>
            <a:off x="1" y="-1"/>
            <a:ext cx="12192000" cy="13782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700205" y="1928813"/>
            <a:ext cx="9578114" cy="4217344"/>
          </a:xfrm>
          <a:prstGeom prst="rect">
            <a:avLst/>
          </a:prstGeom>
        </p:spPr>
        <p:txBody>
          <a:bodyPr>
            <a:noAutofit/>
          </a:bodyPr>
          <a:lstStyle/>
          <a:p>
            <a:pPr marL="0" indent="0">
              <a:spcBef>
                <a:spcPts val="2400"/>
              </a:spcBef>
              <a:buNone/>
            </a:pPr>
            <a:r>
              <a:rPr lang="en-US" sz="2800" dirty="0" smtClean="0">
                <a:solidFill>
                  <a:schemeClr val="tx1"/>
                </a:solidFill>
                <a:latin typeface="Myriad Pro" panose="020B0503030403020204" pitchFamily="34" charset="0"/>
              </a:rPr>
              <a:t>Your </a:t>
            </a:r>
            <a:r>
              <a:rPr lang="en-US" sz="2800" dirty="0">
                <a:solidFill>
                  <a:schemeClr val="tx1"/>
                </a:solidFill>
                <a:latin typeface="Myriad Pro" panose="020B0503030403020204" pitchFamily="34" charset="0"/>
              </a:rPr>
              <a:t>legal </a:t>
            </a:r>
            <a:r>
              <a:rPr lang="en-US" sz="2800" dirty="0" smtClean="0">
                <a:solidFill>
                  <a:schemeClr val="tx1"/>
                </a:solidFill>
                <a:latin typeface="Myriad Pro" panose="020B0503030403020204" pitchFamily="34" charset="0"/>
              </a:rPr>
              <a:t>counsel</a:t>
            </a:r>
            <a:endParaRPr lang="en-US" sz="2800" dirty="0">
              <a:solidFill>
                <a:schemeClr val="tx1"/>
              </a:solidFill>
              <a:latin typeface="Myriad Pro" panose="020B0503030403020204" pitchFamily="34" charset="0"/>
            </a:endParaRPr>
          </a:p>
          <a:p>
            <a:pPr marL="0" indent="0">
              <a:spcBef>
                <a:spcPts val="2400"/>
              </a:spcBef>
              <a:buNone/>
            </a:pPr>
            <a:r>
              <a:rPr lang="en-US" sz="2800" dirty="0" smtClean="0">
                <a:solidFill>
                  <a:schemeClr val="tx1"/>
                </a:solidFill>
                <a:latin typeface="Myriad Pro" panose="020B0503030403020204" pitchFamily="34" charset="0"/>
              </a:rPr>
              <a:t>MRSC </a:t>
            </a:r>
            <a:r>
              <a:rPr lang="en-US" sz="2800" dirty="0">
                <a:solidFill>
                  <a:schemeClr val="tx1"/>
                </a:solidFill>
                <a:latin typeface="Myriad Pro" panose="020B0503030403020204" pitchFamily="34" charset="0"/>
              </a:rPr>
              <a:t>consultants and the MRSC </a:t>
            </a:r>
            <a:r>
              <a:rPr lang="en-US" sz="2800" dirty="0" smtClean="0">
                <a:solidFill>
                  <a:schemeClr val="tx1"/>
                </a:solidFill>
                <a:latin typeface="Myriad Pro" panose="020B0503030403020204" pitchFamily="34" charset="0"/>
              </a:rPr>
              <a:t>website</a:t>
            </a:r>
            <a:r>
              <a:rPr lang="en-US" sz="2800" dirty="0">
                <a:solidFill>
                  <a:schemeClr val="tx1"/>
                </a:solidFill>
                <a:latin typeface="Myriad Pro" panose="020B0503030403020204" pitchFamily="34" charset="0"/>
              </a:rPr>
              <a:t>		</a:t>
            </a:r>
          </a:p>
          <a:p>
            <a:pPr marL="0" indent="0">
              <a:spcBef>
                <a:spcPts val="2400"/>
              </a:spcBef>
              <a:buNone/>
            </a:pPr>
            <a:r>
              <a:rPr lang="en-US" sz="2800" dirty="0" smtClean="0">
                <a:solidFill>
                  <a:schemeClr val="tx1"/>
                </a:solidFill>
                <a:latin typeface="Myriad Pro" panose="020B0503030403020204" pitchFamily="34" charset="0"/>
              </a:rPr>
              <a:t>				www.mrsc.org</a:t>
            </a:r>
            <a:endParaRPr lang="en-US" sz="2800" dirty="0">
              <a:solidFill>
                <a:schemeClr val="tx1"/>
              </a:solidFill>
              <a:latin typeface="Myriad Pro" panose="020B0503030403020204" pitchFamily="34" charset="0"/>
            </a:endParaRPr>
          </a:p>
          <a:p>
            <a:pPr marL="0" indent="0">
              <a:spcBef>
                <a:spcPts val="2400"/>
              </a:spcBef>
              <a:buNone/>
            </a:pPr>
            <a:r>
              <a:rPr lang="en-US" sz="2800" dirty="0" smtClean="0">
                <a:solidFill>
                  <a:schemeClr val="tx1"/>
                </a:solidFill>
                <a:latin typeface="Myriad Pro" panose="020B0503030403020204" pitchFamily="34" charset="0"/>
              </a:rPr>
              <a:t>Your </a:t>
            </a:r>
            <a:r>
              <a:rPr lang="en-US" sz="2800" dirty="0">
                <a:solidFill>
                  <a:schemeClr val="tx1"/>
                </a:solidFill>
                <a:latin typeface="Myriad Pro" panose="020B0503030403020204" pitchFamily="34" charset="0"/>
              </a:rPr>
              <a:t>insurer</a:t>
            </a:r>
          </a:p>
        </p:txBody>
      </p:sp>
      <p:sp>
        <p:nvSpPr>
          <p:cNvPr id="4"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chemeClr val="tx1"/>
                </a:solidFill>
                <a:latin typeface="Myriad Pro" panose="020B0503030403020204" pitchFamily="34" charset="0"/>
              </a:rPr>
              <a:pPr/>
              <a:t>32</a:t>
            </a:fld>
            <a:endParaRPr lang="en-US" sz="2400" dirty="0">
              <a:solidFill>
                <a:schemeClr val="tx1"/>
              </a:solidFill>
              <a:latin typeface="Myriad Pro" panose="020B0503030403020204" pitchFamily="34" charset="0"/>
            </a:endParaRPr>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cap="none" spc="100" dirty="0" smtClean="0">
                <a:solidFill>
                  <a:srgbClr val="0067B1"/>
                </a:solidFill>
                <a:latin typeface="Myriad Pro" panose="020B0503030403020204" pitchFamily="34" charset="0"/>
                <a:cs typeface="Arial" panose="020B0604020202020204" pitchFamily="34" charset="0"/>
              </a:rPr>
              <a:t>Resources</a:t>
            </a:r>
            <a:endParaRPr lang="en-US" sz="4000" cap="none" dirty="0">
              <a:solidFill>
                <a:srgbClr val="0067B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230460"/>
            <a:ext cx="1386573" cy="913221"/>
          </a:xfrm>
          <a:prstGeom prst="rect">
            <a:avLst/>
          </a:prstGeom>
        </p:spPr>
      </p:pic>
    </p:spTree>
    <p:extLst>
      <p:ext uri="{BB962C8B-B14F-4D97-AF65-F5344CB8AC3E}">
        <p14:creationId xmlns:p14="http://schemas.microsoft.com/office/powerpoint/2010/main" val="2549812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67B1"/>
        </a:solidFill>
        <a:effectLst/>
      </p:bgPr>
    </p:bg>
    <p:spTree>
      <p:nvGrpSpPr>
        <p:cNvPr id="1" name=""/>
        <p:cNvGrpSpPr/>
        <p:nvPr/>
      </p:nvGrpSpPr>
      <p:grpSpPr>
        <a:xfrm>
          <a:off x="0" y="0"/>
          <a:ext cx="0" cy="0"/>
          <a:chOff x="0" y="0"/>
          <a:chExt cx="0" cy="0"/>
        </a:xfrm>
      </p:grpSpPr>
      <p:sp>
        <p:nvSpPr>
          <p:cNvPr id="8" name="Rectangle 7"/>
          <p:cNvSpPr/>
          <p:nvPr/>
        </p:nvSpPr>
        <p:spPr>
          <a:xfrm>
            <a:off x="1" y="-1"/>
            <a:ext cx="12192000" cy="13782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700205" y="1928813"/>
            <a:ext cx="9578114" cy="4217344"/>
          </a:xfrm>
          <a:prstGeom prst="rect">
            <a:avLst/>
          </a:prstGeom>
        </p:spPr>
        <p:txBody>
          <a:bodyPr>
            <a:noAutofit/>
          </a:bodyPr>
          <a:lstStyle/>
          <a:p>
            <a:pPr marL="0" indent="0">
              <a:buNone/>
            </a:pPr>
            <a:endParaRPr lang="en-US" sz="2800" dirty="0" smtClean="0">
              <a:solidFill>
                <a:schemeClr val="tx1"/>
              </a:solidFill>
              <a:latin typeface="Myriad Pro" panose="020B0503030403020204" pitchFamily="34" charset="0"/>
            </a:endParaRPr>
          </a:p>
          <a:p>
            <a:pPr marL="0" indent="0">
              <a:buNone/>
            </a:pPr>
            <a:r>
              <a:rPr lang="en-US" sz="2800" dirty="0" smtClean="0">
                <a:solidFill>
                  <a:schemeClr val="tx1"/>
                </a:solidFill>
                <a:latin typeface="Myriad Pro" panose="020B0503030403020204" pitchFamily="34" charset="0"/>
              </a:rPr>
              <a:t>During the holidays all agency board members are </a:t>
            </a:r>
            <a:r>
              <a:rPr lang="en-US" sz="2800" dirty="0">
                <a:solidFill>
                  <a:schemeClr val="tx1"/>
                </a:solidFill>
                <a:latin typeface="Myriad Pro" panose="020B0503030403020204" pitchFamily="34" charset="0"/>
              </a:rPr>
              <a:t>sent a box of chocolates </a:t>
            </a:r>
            <a:r>
              <a:rPr lang="en-US" sz="2800" dirty="0" smtClean="0">
                <a:solidFill>
                  <a:schemeClr val="tx1"/>
                </a:solidFill>
                <a:latin typeface="Myriad Pro" panose="020B0503030403020204" pitchFamily="34" charset="0"/>
              </a:rPr>
              <a:t>by </a:t>
            </a:r>
            <a:r>
              <a:rPr lang="en-US" sz="2800" dirty="0">
                <a:solidFill>
                  <a:schemeClr val="tx1"/>
                </a:solidFill>
                <a:latin typeface="Myriad Pro" panose="020B0503030403020204" pitchFamily="34" charset="0"/>
              </a:rPr>
              <a:t>a local </a:t>
            </a:r>
            <a:r>
              <a:rPr lang="en-US" sz="2800" dirty="0" smtClean="0">
                <a:solidFill>
                  <a:schemeClr val="tx1"/>
                </a:solidFill>
                <a:latin typeface="Myriad Pro" panose="020B0503030403020204" pitchFamily="34" charset="0"/>
              </a:rPr>
              <a:t>business owner who is subject to regulations of the agency.  </a:t>
            </a:r>
            <a:r>
              <a:rPr lang="en-US" sz="2800" dirty="0">
                <a:solidFill>
                  <a:schemeClr val="tx1"/>
                </a:solidFill>
                <a:latin typeface="Myriad Pro" panose="020B0503030403020204" pitchFamily="34" charset="0"/>
              </a:rPr>
              <a:t>No specific </a:t>
            </a:r>
            <a:r>
              <a:rPr lang="en-US" sz="2800" dirty="0" smtClean="0">
                <a:solidFill>
                  <a:schemeClr val="tx1"/>
                </a:solidFill>
                <a:latin typeface="Myriad Pro" panose="020B0503030403020204" pitchFamily="34" charset="0"/>
              </a:rPr>
              <a:t>agency action </a:t>
            </a:r>
            <a:r>
              <a:rPr lang="en-US" sz="2800" dirty="0">
                <a:solidFill>
                  <a:schemeClr val="tx1"/>
                </a:solidFill>
                <a:latin typeface="Myriad Pro" panose="020B0503030403020204" pitchFamily="34" charset="0"/>
              </a:rPr>
              <a:t>is pending or requested </a:t>
            </a:r>
            <a:r>
              <a:rPr lang="en-US" sz="2800" dirty="0" smtClean="0">
                <a:solidFill>
                  <a:schemeClr val="tx1"/>
                </a:solidFill>
                <a:latin typeface="Myriad Pro" panose="020B0503030403020204" pitchFamily="34" charset="0"/>
              </a:rPr>
              <a:t>by the business owner currently.</a:t>
            </a:r>
          </a:p>
          <a:p>
            <a:pPr marL="0" indent="0">
              <a:spcBef>
                <a:spcPts val="2400"/>
              </a:spcBef>
              <a:buNone/>
            </a:pPr>
            <a:r>
              <a:rPr lang="en-US" sz="2800" dirty="0" smtClean="0">
                <a:solidFill>
                  <a:schemeClr val="tx1"/>
                </a:solidFill>
                <a:latin typeface="Myriad Pro" panose="020B0503030403020204" pitchFamily="34" charset="0"/>
              </a:rPr>
              <a:t>May </a:t>
            </a:r>
            <a:r>
              <a:rPr lang="en-US" sz="2800" dirty="0">
                <a:solidFill>
                  <a:schemeClr val="tx1"/>
                </a:solidFill>
                <a:latin typeface="Myriad Pro" panose="020B0503030403020204" pitchFamily="34" charset="0"/>
              </a:rPr>
              <a:t>you keep the chocolates? </a:t>
            </a:r>
            <a:endParaRPr lang="en-US" sz="2800" i="1" dirty="0">
              <a:solidFill>
                <a:schemeClr val="tx1"/>
              </a:solidFill>
              <a:latin typeface="Myriad Pro" panose="020B0503030403020204" pitchFamily="34" charset="0"/>
            </a:endParaRPr>
          </a:p>
        </p:txBody>
      </p:sp>
      <p:sp>
        <p:nvSpPr>
          <p:cNvPr id="4"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chemeClr val="tx1"/>
                </a:solidFill>
                <a:latin typeface="Myriad Pro" panose="020B0503030403020204" pitchFamily="34" charset="0"/>
              </a:rPr>
              <a:pPr/>
              <a:t>4</a:t>
            </a:fld>
            <a:endParaRPr lang="en-US" sz="2400" dirty="0">
              <a:solidFill>
                <a:schemeClr val="tx1"/>
              </a:solidFill>
              <a:latin typeface="Myriad Pro" panose="020B0503030403020204" pitchFamily="34" charset="0"/>
            </a:endParaRPr>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solidFill>
                  <a:srgbClr val="0067B1"/>
                </a:solidFill>
                <a:latin typeface="Myriad Pro" panose="020B0503030403020204" pitchFamily="34" charset="0"/>
                <a:cs typeface="Arial" panose="020B0604020202020204" pitchFamily="34" charset="0"/>
              </a:rPr>
              <a:t>Ethics </a:t>
            </a:r>
            <a:r>
              <a:rPr lang="en-US" sz="4800" cap="none" spc="100" dirty="0">
                <a:solidFill>
                  <a:srgbClr val="0067B1"/>
                </a:solidFill>
                <a:latin typeface="Myriad Pro" panose="020B0503030403020204" pitchFamily="34" charset="0"/>
                <a:cs typeface="Arial" panose="020B0604020202020204" pitchFamily="34" charset="0"/>
              </a:rPr>
              <a:t>Question No. </a:t>
            </a:r>
            <a:r>
              <a:rPr lang="en-US" sz="4800" cap="none" spc="100" dirty="0" smtClean="0">
                <a:solidFill>
                  <a:srgbClr val="0067B1"/>
                </a:solidFill>
                <a:latin typeface="Myriad Pro" panose="020B0503030403020204" pitchFamily="34" charset="0"/>
                <a:cs typeface="Arial" panose="020B0604020202020204" pitchFamily="34" charset="0"/>
              </a:rPr>
              <a:t>1</a:t>
            </a:r>
            <a:endParaRPr lang="en-US" sz="4800" cap="none" dirty="0">
              <a:solidFill>
                <a:srgbClr val="0067B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230460"/>
            <a:ext cx="1386573" cy="913221"/>
          </a:xfrm>
          <a:prstGeom prst="rect">
            <a:avLst/>
          </a:prstGeom>
        </p:spPr>
      </p:pic>
    </p:spTree>
    <p:extLst>
      <p:ext uri="{BB962C8B-B14F-4D97-AF65-F5344CB8AC3E}">
        <p14:creationId xmlns:p14="http://schemas.microsoft.com/office/powerpoint/2010/main" val="2040756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b="1" i="1" cap="none" spc="100" dirty="0" smtClean="0">
                <a:latin typeface="Myriad Pro" panose="020B0503030403020204" pitchFamily="34" charset="0"/>
                <a:cs typeface="Arial" panose="020B0604020202020204" pitchFamily="34" charset="0"/>
              </a:rPr>
              <a:t>Answer</a:t>
            </a:r>
            <a:r>
              <a:rPr lang="en-US" sz="4800" cap="none" spc="100" dirty="0" smtClean="0">
                <a:latin typeface="Myriad Pro" panose="020B0503030403020204" pitchFamily="34" charset="0"/>
                <a:cs typeface="Arial" panose="020B0604020202020204" pitchFamily="34" charset="0"/>
              </a:rPr>
              <a:t>  Ethics </a:t>
            </a:r>
            <a:r>
              <a:rPr lang="en-US" sz="4800" cap="none" spc="100" dirty="0">
                <a:latin typeface="Myriad Pro" panose="020B0503030403020204" pitchFamily="34" charset="0"/>
                <a:cs typeface="Arial" panose="020B0604020202020204" pitchFamily="34" charset="0"/>
              </a:rPr>
              <a:t>Question No. </a:t>
            </a:r>
            <a:r>
              <a:rPr lang="en-US" sz="4800" cap="none" spc="100" dirty="0" smtClean="0">
                <a:latin typeface="Myriad Pro" panose="020B0503030403020204" pitchFamily="34" charset="0"/>
                <a:cs typeface="Arial" panose="020B0604020202020204" pitchFamily="34" charset="0"/>
              </a:rPr>
              <a:t>1</a:t>
            </a:r>
            <a:endParaRPr lang="en-US" sz="48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buNone/>
            </a:pPr>
            <a:r>
              <a:rPr lang="en-US" sz="2800" b="1" dirty="0" smtClean="0">
                <a:solidFill>
                  <a:srgbClr val="0067B1"/>
                </a:solidFill>
                <a:latin typeface="Myriad Pro" panose="020B0503030403020204" pitchFamily="34" charset="0"/>
              </a:rPr>
              <a:t>Probably</a:t>
            </a:r>
            <a:r>
              <a:rPr lang="en-US" sz="2800" b="1" dirty="0">
                <a:solidFill>
                  <a:srgbClr val="0067B1"/>
                </a:solidFill>
                <a:latin typeface="Myriad Pro" panose="020B0503030403020204" pitchFamily="34" charset="0"/>
              </a:rPr>
              <a:t>, based on </a:t>
            </a:r>
            <a:r>
              <a:rPr lang="en-US" sz="2800" b="1" dirty="0" smtClean="0">
                <a:solidFill>
                  <a:srgbClr val="0067B1"/>
                </a:solidFill>
                <a:latin typeface="Myriad Pro" panose="020B0503030403020204" pitchFamily="34" charset="0"/>
              </a:rPr>
              <a:t>“de </a:t>
            </a:r>
            <a:r>
              <a:rPr lang="en-US" sz="2800" b="1" dirty="0" err="1" smtClean="0">
                <a:solidFill>
                  <a:srgbClr val="0067B1"/>
                </a:solidFill>
                <a:latin typeface="Myriad Pro" panose="020B0503030403020204" pitchFamily="34" charset="0"/>
              </a:rPr>
              <a:t>minimis</a:t>
            </a:r>
            <a:r>
              <a:rPr lang="en-US" sz="2800" b="1" dirty="0" smtClean="0">
                <a:solidFill>
                  <a:srgbClr val="0067B1"/>
                </a:solidFill>
                <a:latin typeface="Myriad Pro" panose="020B0503030403020204" pitchFamily="34" charset="0"/>
              </a:rPr>
              <a:t>” value</a:t>
            </a:r>
          </a:p>
          <a:p>
            <a:pPr marL="0" indent="0">
              <a:spcBef>
                <a:spcPts val="1800"/>
              </a:spcBef>
              <a:buNone/>
            </a:pPr>
            <a:r>
              <a:rPr lang="en-US" sz="2800" b="1" dirty="0" smtClean="0">
                <a:solidFill>
                  <a:srgbClr val="0067B1"/>
                </a:solidFill>
                <a:latin typeface="Myriad Pro" panose="020B0503030403020204" pitchFamily="34" charset="0"/>
              </a:rPr>
              <a:t>RCW 42.23.070(2) </a:t>
            </a:r>
            <a:r>
              <a:rPr lang="en-US" sz="2800" dirty="0" smtClean="0">
                <a:solidFill>
                  <a:srgbClr val="0067B1"/>
                </a:solidFill>
                <a:latin typeface="Myriad Pro" panose="020B0503030403020204" pitchFamily="34" charset="0"/>
              </a:rPr>
              <a:t>– No municipal officer may, directly or indirectly, give or receive any compensation, gift, reward or gratuity from a source except the employing municipality, for a matter connected with the officer’s services unless otherwise authorized by law</a:t>
            </a:r>
          </a:p>
          <a:p>
            <a:pPr marL="0" indent="0">
              <a:spcBef>
                <a:spcPts val="1800"/>
              </a:spcBef>
              <a:buNone/>
            </a:pPr>
            <a:r>
              <a:rPr lang="en-US" sz="2800" b="1" dirty="0" smtClean="0">
                <a:solidFill>
                  <a:srgbClr val="0067B1"/>
                </a:solidFill>
                <a:latin typeface="Myriad Pro" panose="020B0503030403020204" pitchFamily="34" charset="0"/>
              </a:rPr>
              <a:t>Strict </a:t>
            </a:r>
            <a:r>
              <a:rPr lang="en-US" sz="2800" b="1" dirty="0">
                <a:solidFill>
                  <a:srgbClr val="0067B1"/>
                </a:solidFill>
                <a:latin typeface="Myriad Pro" panose="020B0503030403020204" pitchFamily="34" charset="0"/>
              </a:rPr>
              <a:t>prohibition </a:t>
            </a:r>
            <a:r>
              <a:rPr lang="en-US" sz="2800" dirty="0">
                <a:solidFill>
                  <a:srgbClr val="0067B1"/>
                </a:solidFill>
                <a:latin typeface="Myriad Pro" panose="020B0503030403020204" pitchFamily="34" charset="0"/>
              </a:rPr>
              <a:t>– unlike state ethics code with $50 limit but usually applied with de </a:t>
            </a:r>
            <a:r>
              <a:rPr lang="en-US" sz="2800" dirty="0" err="1">
                <a:solidFill>
                  <a:srgbClr val="0067B1"/>
                </a:solidFill>
                <a:latin typeface="Myriad Pro" panose="020B0503030403020204" pitchFamily="34" charset="0"/>
              </a:rPr>
              <a:t>minimis</a:t>
            </a:r>
            <a:r>
              <a:rPr lang="en-US" sz="2800" dirty="0">
                <a:solidFill>
                  <a:srgbClr val="0067B1"/>
                </a:solidFill>
                <a:latin typeface="Myriad Pro" panose="020B0503030403020204" pitchFamily="34" charset="0"/>
              </a:rPr>
              <a:t> </a:t>
            </a:r>
            <a:r>
              <a:rPr lang="en-US" sz="2800" dirty="0" smtClean="0">
                <a:solidFill>
                  <a:srgbClr val="0067B1"/>
                </a:solidFill>
                <a:latin typeface="Myriad Pro" panose="020B0503030403020204" pitchFamily="34" charset="0"/>
              </a:rPr>
              <a:t>standard</a:t>
            </a:r>
            <a:endParaRPr lang="en-US" sz="2800" dirty="0">
              <a:solidFill>
                <a:srgbClr val="0067B1"/>
              </a:solidFill>
              <a:latin typeface="Myriad Pro" panose="020B0503030403020204" pitchFamily="34" charset="0"/>
            </a:endParaRP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5</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740620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67B1"/>
        </a:solidFill>
        <a:effectLst/>
      </p:bgPr>
    </p:bg>
    <p:spTree>
      <p:nvGrpSpPr>
        <p:cNvPr id="1" name=""/>
        <p:cNvGrpSpPr/>
        <p:nvPr/>
      </p:nvGrpSpPr>
      <p:grpSpPr>
        <a:xfrm>
          <a:off x="0" y="0"/>
          <a:ext cx="0" cy="0"/>
          <a:chOff x="0" y="0"/>
          <a:chExt cx="0" cy="0"/>
        </a:xfrm>
      </p:grpSpPr>
      <p:sp>
        <p:nvSpPr>
          <p:cNvPr id="8" name="Rectangle 7"/>
          <p:cNvSpPr/>
          <p:nvPr/>
        </p:nvSpPr>
        <p:spPr>
          <a:xfrm>
            <a:off x="1" y="-1"/>
            <a:ext cx="12192000" cy="13782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700205" y="1928813"/>
            <a:ext cx="9578114" cy="4217344"/>
          </a:xfrm>
          <a:prstGeom prst="rect">
            <a:avLst/>
          </a:prstGeom>
        </p:spPr>
        <p:txBody>
          <a:bodyPr>
            <a:noAutofit/>
          </a:bodyPr>
          <a:lstStyle/>
          <a:p>
            <a:pPr marL="0" indent="0">
              <a:buNone/>
            </a:pPr>
            <a:r>
              <a:rPr lang="en-US" sz="2800" dirty="0" smtClean="0">
                <a:solidFill>
                  <a:schemeClr val="tx1"/>
                </a:solidFill>
                <a:latin typeface="Myriad Pro" panose="020B0503030403020204" pitchFamily="34" charset="0"/>
              </a:rPr>
              <a:t>You </a:t>
            </a:r>
            <a:r>
              <a:rPr lang="en-US" sz="2800" dirty="0">
                <a:solidFill>
                  <a:schemeClr val="tx1"/>
                </a:solidFill>
                <a:latin typeface="Myriad Pro" panose="020B0503030403020204" pitchFamily="34" charset="0"/>
              </a:rPr>
              <a:t>are </a:t>
            </a:r>
            <a:r>
              <a:rPr lang="en-US" sz="2800" dirty="0" smtClean="0">
                <a:solidFill>
                  <a:schemeClr val="tx1"/>
                </a:solidFill>
                <a:latin typeface="Myriad Pro" panose="020B0503030403020204" pitchFamily="34" charset="0"/>
              </a:rPr>
              <a:t>an agency administrator or board member </a:t>
            </a:r>
            <a:r>
              <a:rPr lang="en-US" sz="2800" dirty="0">
                <a:solidFill>
                  <a:schemeClr val="tx1"/>
                </a:solidFill>
                <a:latin typeface="Myriad Pro" panose="020B0503030403020204" pitchFamily="34" charset="0"/>
              </a:rPr>
              <a:t>and </a:t>
            </a:r>
            <a:r>
              <a:rPr lang="en-US" sz="2800" dirty="0" smtClean="0">
                <a:solidFill>
                  <a:schemeClr val="tx1"/>
                </a:solidFill>
                <a:latin typeface="Myriad Pro" panose="020B0503030403020204" pitchFamily="34" charset="0"/>
              </a:rPr>
              <a:t>you attend an </a:t>
            </a:r>
            <a:r>
              <a:rPr lang="en-US" sz="2800" dirty="0">
                <a:solidFill>
                  <a:schemeClr val="tx1"/>
                </a:solidFill>
                <a:latin typeface="Myriad Pro" panose="020B0503030403020204" pitchFamily="34" charset="0"/>
              </a:rPr>
              <a:t>annual conference </a:t>
            </a:r>
            <a:r>
              <a:rPr lang="en-US" sz="2800" dirty="0" smtClean="0">
                <a:solidFill>
                  <a:schemeClr val="tx1"/>
                </a:solidFill>
                <a:latin typeface="Myriad Pro" panose="020B0503030403020204" pitchFamily="34" charset="0"/>
              </a:rPr>
              <a:t>related to your public agency work.  </a:t>
            </a:r>
            <a:r>
              <a:rPr lang="en-US" sz="2800" dirty="0">
                <a:solidFill>
                  <a:schemeClr val="tx1"/>
                </a:solidFill>
                <a:latin typeface="Myriad Pro" panose="020B0503030403020204" pitchFamily="34" charset="0"/>
              </a:rPr>
              <a:t>You want to attend a hosted reception sponsored by a private firm </a:t>
            </a:r>
            <a:r>
              <a:rPr lang="en-US" sz="2800" dirty="0" smtClean="0">
                <a:solidFill>
                  <a:schemeClr val="tx1"/>
                </a:solidFill>
                <a:latin typeface="Myriad Pro" panose="020B0503030403020204" pitchFamily="34" charset="0"/>
              </a:rPr>
              <a:t>at the </a:t>
            </a:r>
            <a:r>
              <a:rPr lang="en-US" sz="2800" dirty="0">
                <a:solidFill>
                  <a:schemeClr val="tx1"/>
                </a:solidFill>
                <a:latin typeface="Myriad Pro" panose="020B0503030403020204" pitchFamily="34" charset="0"/>
              </a:rPr>
              <a:t>conference</a:t>
            </a:r>
            <a:r>
              <a:rPr lang="en-US" sz="2800" dirty="0" smtClean="0">
                <a:solidFill>
                  <a:schemeClr val="tx1"/>
                </a:solidFill>
                <a:latin typeface="Myriad Pro" panose="020B0503030403020204" pitchFamily="34" charset="0"/>
              </a:rPr>
              <a:t>.</a:t>
            </a:r>
          </a:p>
          <a:p>
            <a:pPr marL="0" indent="0">
              <a:spcBef>
                <a:spcPts val="2400"/>
              </a:spcBef>
              <a:buNone/>
            </a:pPr>
            <a:r>
              <a:rPr lang="en-US" sz="2800" dirty="0" smtClean="0">
                <a:solidFill>
                  <a:schemeClr val="tx1"/>
                </a:solidFill>
                <a:latin typeface="Myriad Pro" panose="020B0503030403020204" pitchFamily="34" charset="0"/>
              </a:rPr>
              <a:t>Is </a:t>
            </a:r>
            <a:r>
              <a:rPr lang="en-US" sz="2800" dirty="0">
                <a:solidFill>
                  <a:schemeClr val="tx1"/>
                </a:solidFill>
                <a:latin typeface="Myriad Pro" panose="020B0503030403020204" pitchFamily="34" charset="0"/>
              </a:rPr>
              <a:t>this a violation of the </a:t>
            </a:r>
            <a:r>
              <a:rPr lang="en-US" sz="2800" dirty="0" smtClean="0">
                <a:solidFill>
                  <a:schemeClr val="tx1"/>
                </a:solidFill>
                <a:latin typeface="Myriad Pro" panose="020B0503030403020204" pitchFamily="34" charset="0"/>
              </a:rPr>
              <a:t>statutory </a:t>
            </a:r>
            <a:r>
              <a:rPr lang="en-US" sz="2800" dirty="0">
                <a:solidFill>
                  <a:schemeClr val="tx1"/>
                </a:solidFill>
                <a:latin typeface="Myriad Pro" panose="020B0503030403020204" pitchFamily="34" charset="0"/>
              </a:rPr>
              <a:t>ethics code for </a:t>
            </a:r>
            <a:r>
              <a:rPr lang="en-US" sz="2800" dirty="0" smtClean="0">
                <a:solidFill>
                  <a:schemeClr val="tx1"/>
                </a:solidFill>
                <a:latin typeface="Myriad Pro" panose="020B0503030403020204" pitchFamily="34" charset="0"/>
              </a:rPr>
              <a:t>local</a:t>
            </a:r>
            <a:br>
              <a:rPr lang="en-US" sz="2800" dirty="0" smtClean="0">
                <a:solidFill>
                  <a:schemeClr val="tx1"/>
                </a:solidFill>
                <a:latin typeface="Myriad Pro" panose="020B0503030403020204" pitchFamily="34" charset="0"/>
              </a:rPr>
            </a:br>
            <a:r>
              <a:rPr lang="en-US" sz="2800" dirty="0" smtClean="0">
                <a:solidFill>
                  <a:schemeClr val="tx1"/>
                </a:solidFill>
                <a:latin typeface="Myriad Pro" panose="020B0503030403020204" pitchFamily="34" charset="0"/>
              </a:rPr>
              <a:t>government </a:t>
            </a:r>
            <a:r>
              <a:rPr lang="en-US" sz="2800" dirty="0">
                <a:solidFill>
                  <a:schemeClr val="tx1"/>
                </a:solidFill>
                <a:latin typeface="Myriad Pro" panose="020B0503030403020204" pitchFamily="34" charset="0"/>
              </a:rPr>
              <a:t>officials</a:t>
            </a:r>
            <a:r>
              <a:rPr lang="en-US" sz="2800" dirty="0" smtClean="0">
                <a:solidFill>
                  <a:schemeClr val="tx1"/>
                </a:solidFill>
                <a:latin typeface="Myriad Pro" panose="020B0503030403020204" pitchFamily="34" charset="0"/>
              </a:rPr>
              <a:t>?</a:t>
            </a:r>
            <a:endParaRPr lang="en-US" sz="2800" dirty="0">
              <a:solidFill>
                <a:schemeClr val="tx1"/>
              </a:solidFill>
              <a:latin typeface="Myriad Pro" panose="020B0503030403020204" pitchFamily="34" charset="0"/>
            </a:endParaRPr>
          </a:p>
        </p:txBody>
      </p:sp>
      <p:sp>
        <p:nvSpPr>
          <p:cNvPr id="4"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chemeClr val="tx1"/>
                </a:solidFill>
                <a:latin typeface="Myriad Pro" panose="020B0503030403020204" pitchFamily="34" charset="0"/>
              </a:rPr>
              <a:pPr/>
              <a:t>6</a:t>
            </a:fld>
            <a:endParaRPr lang="en-US" sz="2400" dirty="0">
              <a:solidFill>
                <a:schemeClr val="tx1"/>
              </a:solidFill>
              <a:latin typeface="Myriad Pro" panose="020B0503030403020204" pitchFamily="34" charset="0"/>
            </a:endParaRPr>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solidFill>
                  <a:srgbClr val="0067B1"/>
                </a:solidFill>
                <a:latin typeface="Myriad Pro" panose="020B0503030403020204" pitchFamily="34" charset="0"/>
                <a:cs typeface="Arial" panose="020B0604020202020204" pitchFamily="34" charset="0"/>
              </a:rPr>
              <a:t>Ethics </a:t>
            </a:r>
            <a:r>
              <a:rPr lang="en-US" sz="4800" cap="none" spc="100" dirty="0">
                <a:solidFill>
                  <a:srgbClr val="0067B1"/>
                </a:solidFill>
                <a:latin typeface="Myriad Pro" panose="020B0503030403020204" pitchFamily="34" charset="0"/>
                <a:cs typeface="Arial" panose="020B0604020202020204" pitchFamily="34" charset="0"/>
              </a:rPr>
              <a:t>Question No. 2</a:t>
            </a:r>
            <a:endParaRPr lang="en-US" sz="4800" cap="none" dirty="0">
              <a:solidFill>
                <a:srgbClr val="0067B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230460"/>
            <a:ext cx="1386573" cy="913221"/>
          </a:xfrm>
          <a:prstGeom prst="rect">
            <a:avLst/>
          </a:prstGeom>
        </p:spPr>
      </p:pic>
    </p:spTree>
    <p:extLst>
      <p:ext uri="{BB962C8B-B14F-4D97-AF65-F5344CB8AC3E}">
        <p14:creationId xmlns:p14="http://schemas.microsoft.com/office/powerpoint/2010/main" val="349640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b="1" i="1" cap="none" spc="100" dirty="0" smtClean="0">
                <a:latin typeface="Myriad Pro" panose="020B0503030403020204" pitchFamily="34" charset="0"/>
                <a:cs typeface="Arial" panose="020B0604020202020204" pitchFamily="34" charset="0"/>
              </a:rPr>
              <a:t>Answer</a:t>
            </a:r>
            <a:r>
              <a:rPr lang="en-US" sz="4800" cap="none" spc="100" dirty="0" smtClean="0">
                <a:latin typeface="Myriad Pro" panose="020B0503030403020204" pitchFamily="34" charset="0"/>
                <a:cs typeface="Arial" panose="020B0604020202020204" pitchFamily="34" charset="0"/>
              </a:rPr>
              <a:t>  Ethics </a:t>
            </a:r>
            <a:r>
              <a:rPr lang="en-US" sz="4800" cap="none" spc="100" dirty="0">
                <a:latin typeface="Myriad Pro" panose="020B0503030403020204" pitchFamily="34" charset="0"/>
                <a:cs typeface="Arial" panose="020B0604020202020204" pitchFamily="34" charset="0"/>
              </a:rPr>
              <a:t>Question No. 2</a:t>
            </a:r>
            <a:endParaRPr lang="en-US" sz="48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10234496" cy="4501485"/>
          </a:xfrm>
          <a:prstGeom prst="rect">
            <a:avLst/>
          </a:prstGeom>
          <a:solidFill>
            <a:schemeClr val="tx1"/>
          </a:solidFill>
        </p:spPr>
        <p:txBody>
          <a:bodyPr>
            <a:noAutofit/>
          </a:bodyPr>
          <a:lstStyle/>
          <a:p>
            <a:pPr marL="0" indent="0">
              <a:buNone/>
            </a:pPr>
            <a:r>
              <a:rPr lang="en-US" sz="2800" b="1" dirty="0" smtClean="0">
                <a:solidFill>
                  <a:srgbClr val="0067B1"/>
                </a:solidFill>
                <a:latin typeface="Myriad Pro" panose="020B0503030403020204" pitchFamily="34" charset="0"/>
              </a:rPr>
              <a:t>Technically, yes – but </a:t>
            </a:r>
            <a:r>
              <a:rPr lang="en-US" sz="2800" dirty="0">
                <a:solidFill>
                  <a:srgbClr val="0067B1"/>
                </a:solidFill>
                <a:latin typeface="Myriad Pro" panose="020B0503030403020204" pitchFamily="34" charset="0"/>
              </a:rPr>
              <a:t>t</a:t>
            </a:r>
            <a:r>
              <a:rPr lang="en-US" sz="2800" dirty="0" smtClean="0">
                <a:solidFill>
                  <a:srgbClr val="0067B1"/>
                </a:solidFill>
                <a:latin typeface="Myriad Pro" panose="020B0503030403020204" pitchFamily="34" charset="0"/>
              </a:rPr>
              <a:t>here </a:t>
            </a:r>
            <a:r>
              <a:rPr lang="en-US" sz="2800" dirty="0">
                <a:solidFill>
                  <a:srgbClr val="0067B1"/>
                </a:solidFill>
                <a:latin typeface="Myriad Pro" panose="020B0503030403020204" pitchFamily="34" charset="0"/>
              </a:rPr>
              <a:t>is a </a:t>
            </a:r>
            <a:r>
              <a:rPr lang="en-US" sz="2800" dirty="0" smtClean="0">
                <a:solidFill>
                  <a:srgbClr val="0067B1"/>
                </a:solidFill>
                <a:latin typeface="Myriad Pro" panose="020B0503030403020204" pitchFamily="34" charset="0"/>
              </a:rPr>
              <a:t>“generally recognized” </a:t>
            </a:r>
            <a:r>
              <a:rPr lang="en-US" sz="2800" dirty="0">
                <a:solidFill>
                  <a:srgbClr val="0067B1"/>
                </a:solidFill>
                <a:latin typeface="Myriad Pro" panose="020B0503030403020204" pitchFamily="34" charset="0"/>
              </a:rPr>
              <a:t>de </a:t>
            </a:r>
            <a:r>
              <a:rPr lang="en-US" sz="2800" dirty="0" err="1">
                <a:solidFill>
                  <a:srgbClr val="0067B1"/>
                </a:solidFill>
                <a:latin typeface="Myriad Pro" panose="020B0503030403020204" pitchFamily="34" charset="0"/>
              </a:rPr>
              <a:t>minimis</a:t>
            </a:r>
            <a:r>
              <a:rPr lang="en-US" sz="2800" dirty="0">
                <a:solidFill>
                  <a:srgbClr val="0067B1"/>
                </a:solidFill>
                <a:latin typeface="Myriad Pro" panose="020B0503030403020204" pitchFamily="34" charset="0"/>
              </a:rPr>
              <a:t> exception in the ethics code interpretation and this would fall within that exception</a:t>
            </a:r>
            <a:r>
              <a:rPr lang="en-US" sz="2800" dirty="0" smtClean="0">
                <a:solidFill>
                  <a:srgbClr val="0067B1"/>
                </a:solidFill>
                <a:latin typeface="Myriad Pro" panose="020B0503030403020204" pitchFamily="34" charset="0"/>
              </a:rPr>
              <a:t>.</a:t>
            </a:r>
          </a:p>
          <a:p>
            <a:pPr marL="0" indent="0">
              <a:spcBef>
                <a:spcPts val="1800"/>
              </a:spcBef>
              <a:buNone/>
            </a:pPr>
            <a:r>
              <a:rPr lang="en-US" sz="2800" dirty="0">
                <a:solidFill>
                  <a:srgbClr val="0067B1"/>
                </a:solidFill>
                <a:latin typeface="Myriad Pro" panose="020B0503030403020204" pitchFamily="34" charset="0"/>
              </a:rPr>
              <a:t>Part of recognized conference activity – not tied to any individual or work related activity</a:t>
            </a:r>
          </a:p>
          <a:p>
            <a:pPr marL="0" indent="0">
              <a:spcBef>
                <a:spcPts val="1800"/>
              </a:spcBef>
              <a:buNone/>
            </a:pPr>
            <a:r>
              <a:rPr lang="en-US" sz="2800" dirty="0">
                <a:solidFill>
                  <a:srgbClr val="0067B1"/>
                </a:solidFill>
                <a:latin typeface="Myriad Pro" panose="020B0503030403020204" pitchFamily="34" charset="0"/>
              </a:rPr>
              <a:t>A different answer if an expensive private dinner just for one person</a:t>
            </a: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7</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3400439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67B1"/>
        </a:solidFill>
        <a:effectLst/>
      </p:bgPr>
    </p:bg>
    <p:spTree>
      <p:nvGrpSpPr>
        <p:cNvPr id="1" name=""/>
        <p:cNvGrpSpPr/>
        <p:nvPr/>
      </p:nvGrpSpPr>
      <p:grpSpPr>
        <a:xfrm>
          <a:off x="0" y="0"/>
          <a:ext cx="0" cy="0"/>
          <a:chOff x="0" y="0"/>
          <a:chExt cx="0" cy="0"/>
        </a:xfrm>
      </p:grpSpPr>
      <p:sp>
        <p:nvSpPr>
          <p:cNvPr id="8" name="Rectangle 7"/>
          <p:cNvSpPr/>
          <p:nvPr/>
        </p:nvSpPr>
        <p:spPr>
          <a:xfrm>
            <a:off x="1" y="-1"/>
            <a:ext cx="12192000" cy="13782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700205" y="1928813"/>
            <a:ext cx="9578114" cy="4217344"/>
          </a:xfrm>
          <a:prstGeom prst="rect">
            <a:avLst/>
          </a:prstGeom>
        </p:spPr>
        <p:txBody>
          <a:bodyPr>
            <a:noAutofit/>
          </a:bodyPr>
          <a:lstStyle/>
          <a:p>
            <a:pPr marL="0" indent="0">
              <a:buNone/>
            </a:pPr>
            <a:endParaRPr lang="en-US" sz="3200" dirty="0" smtClean="0">
              <a:solidFill>
                <a:schemeClr val="tx1"/>
              </a:solidFill>
              <a:latin typeface="Myriad Pro" panose="020B0503030403020204" pitchFamily="34" charset="0"/>
            </a:endParaRPr>
          </a:p>
          <a:p>
            <a:pPr marL="0" indent="0">
              <a:buNone/>
            </a:pPr>
            <a:r>
              <a:rPr lang="en-US" sz="3200" dirty="0" smtClean="0">
                <a:solidFill>
                  <a:schemeClr val="tx1"/>
                </a:solidFill>
                <a:latin typeface="Myriad Pro" panose="020B0503030403020204" pitchFamily="34" charset="0"/>
              </a:rPr>
              <a:t>You </a:t>
            </a:r>
            <a:r>
              <a:rPr lang="en-US" sz="3200" dirty="0">
                <a:solidFill>
                  <a:schemeClr val="tx1"/>
                </a:solidFill>
                <a:latin typeface="Myriad Pro" panose="020B0503030403020204" pitchFamily="34" charset="0"/>
              </a:rPr>
              <a:t>are </a:t>
            </a:r>
            <a:r>
              <a:rPr lang="en-US" sz="3200" dirty="0" smtClean="0">
                <a:solidFill>
                  <a:schemeClr val="tx1"/>
                </a:solidFill>
                <a:latin typeface="Myriad Pro" panose="020B0503030403020204" pitchFamily="34" charset="0"/>
              </a:rPr>
              <a:t>an agency elected official or management staff member.  </a:t>
            </a:r>
            <a:r>
              <a:rPr lang="en-US" sz="3200" dirty="0">
                <a:solidFill>
                  <a:schemeClr val="tx1"/>
                </a:solidFill>
                <a:latin typeface="Myriad Pro" panose="020B0503030403020204" pitchFamily="34" charset="0"/>
              </a:rPr>
              <a:t>A vendor wants you to come  to their headquarters in Seattle to view a product </a:t>
            </a:r>
            <a:r>
              <a:rPr lang="en-US" sz="3200" dirty="0" smtClean="0">
                <a:solidFill>
                  <a:schemeClr val="tx1"/>
                </a:solidFill>
                <a:latin typeface="Myriad Pro" panose="020B0503030403020204" pitchFamily="34" charset="0"/>
              </a:rPr>
              <a:t>the agency is </a:t>
            </a:r>
            <a:r>
              <a:rPr lang="en-US" sz="3200" dirty="0">
                <a:solidFill>
                  <a:schemeClr val="tx1"/>
                </a:solidFill>
                <a:latin typeface="Myriad Pro" panose="020B0503030403020204" pitchFamily="34" charset="0"/>
              </a:rPr>
              <a:t>considering buying.  May you accept travel expenses to </a:t>
            </a:r>
            <a:r>
              <a:rPr lang="en-US" sz="3200" dirty="0" smtClean="0">
                <a:solidFill>
                  <a:schemeClr val="tx1"/>
                </a:solidFill>
                <a:latin typeface="Myriad Pro" panose="020B0503030403020204" pitchFamily="34" charset="0"/>
              </a:rPr>
              <a:t>Seattle to see their product? </a:t>
            </a:r>
            <a:endParaRPr lang="en-US" sz="3200" dirty="0">
              <a:solidFill>
                <a:schemeClr val="tx1"/>
              </a:solidFill>
              <a:latin typeface="Myriad Pro" panose="020B0503030403020204" pitchFamily="34" charset="0"/>
            </a:endParaRPr>
          </a:p>
          <a:p>
            <a:pPr marL="0" indent="0">
              <a:spcBef>
                <a:spcPts val="2400"/>
              </a:spcBef>
              <a:buNone/>
            </a:pPr>
            <a:endParaRPr lang="en-US" sz="2800" dirty="0">
              <a:solidFill>
                <a:schemeClr val="tx1"/>
              </a:solidFill>
              <a:latin typeface="Myriad Pro" panose="020B0503030403020204" pitchFamily="34" charset="0"/>
            </a:endParaRPr>
          </a:p>
        </p:txBody>
      </p:sp>
      <p:sp>
        <p:nvSpPr>
          <p:cNvPr id="4"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chemeClr val="tx1"/>
                </a:solidFill>
                <a:latin typeface="Myriad Pro" panose="020B0503030403020204" pitchFamily="34" charset="0"/>
              </a:rPr>
              <a:pPr/>
              <a:t>8</a:t>
            </a:fld>
            <a:endParaRPr lang="en-US" sz="2400" dirty="0">
              <a:solidFill>
                <a:schemeClr val="tx1"/>
              </a:solidFill>
              <a:latin typeface="Myriad Pro" panose="020B0503030403020204" pitchFamily="34" charset="0"/>
            </a:endParaRPr>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cap="none" spc="100" dirty="0" smtClean="0">
                <a:solidFill>
                  <a:srgbClr val="0067B1"/>
                </a:solidFill>
                <a:latin typeface="Myriad Pro" panose="020B0503030403020204" pitchFamily="34" charset="0"/>
                <a:cs typeface="Arial" panose="020B0604020202020204" pitchFamily="34" charset="0"/>
              </a:rPr>
              <a:t>Ethics </a:t>
            </a:r>
            <a:r>
              <a:rPr lang="en-US" sz="4800" cap="none" spc="100" dirty="0">
                <a:solidFill>
                  <a:srgbClr val="0067B1"/>
                </a:solidFill>
                <a:latin typeface="Myriad Pro" panose="020B0503030403020204" pitchFamily="34" charset="0"/>
                <a:cs typeface="Arial" panose="020B0604020202020204" pitchFamily="34" charset="0"/>
              </a:rPr>
              <a:t>Question No. </a:t>
            </a:r>
            <a:r>
              <a:rPr lang="en-US" sz="4800" cap="none" spc="100" dirty="0" smtClean="0">
                <a:solidFill>
                  <a:srgbClr val="0067B1"/>
                </a:solidFill>
                <a:latin typeface="Myriad Pro" panose="020B0503030403020204" pitchFamily="34" charset="0"/>
                <a:cs typeface="Arial" panose="020B0604020202020204" pitchFamily="34" charset="0"/>
              </a:rPr>
              <a:t>3</a:t>
            </a:r>
            <a:endParaRPr lang="en-US" sz="4800" cap="none" dirty="0">
              <a:solidFill>
                <a:srgbClr val="0067B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230460"/>
            <a:ext cx="1386573" cy="913221"/>
          </a:xfrm>
          <a:prstGeom prst="rect">
            <a:avLst/>
          </a:prstGeom>
        </p:spPr>
      </p:pic>
    </p:spTree>
    <p:extLst>
      <p:ext uri="{BB962C8B-B14F-4D97-AF65-F5344CB8AC3E}">
        <p14:creationId xmlns:p14="http://schemas.microsoft.com/office/powerpoint/2010/main" val="555635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1" y="-1"/>
            <a:ext cx="12192000" cy="1378227"/>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0205" y="196925"/>
            <a:ext cx="8757365" cy="1049586"/>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b="1" i="1" cap="none" spc="100" dirty="0" smtClean="0">
                <a:latin typeface="Myriad Pro" panose="020B0503030403020204" pitchFamily="34" charset="0"/>
                <a:cs typeface="Arial" panose="020B0604020202020204" pitchFamily="34" charset="0"/>
              </a:rPr>
              <a:t>Answer</a:t>
            </a:r>
            <a:r>
              <a:rPr lang="en-US" sz="4800" cap="none" spc="100" dirty="0" smtClean="0">
                <a:latin typeface="Myriad Pro" panose="020B0503030403020204" pitchFamily="34" charset="0"/>
                <a:cs typeface="Arial" panose="020B0604020202020204" pitchFamily="34" charset="0"/>
              </a:rPr>
              <a:t>  Ethics </a:t>
            </a:r>
            <a:r>
              <a:rPr lang="en-US" sz="4800" cap="none" spc="100" dirty="0">
                <a:latin typeface="Myriad Pro" panose="020B0503030403020204" pitchFamily="34" charset="0"/>
                <a:cs typeface="Arial" panose="020B0604020202020204" pitchFamily="34" charset="0"/>
              </a:rPr>
              <a:t>Question No. 3</a:t>
            </a:r>
            <a:endParaRPr lang="en-US" sz="4800" cap="none"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230460"/>
            <a:ext cx="1386574" cy="913221"/>
          </a:xfrm>
          <a:prstGeom prst="rect">
            <a:avLst/>
          </a:prstGeom>
        </p:spPr>
      </p:pic>
      <p:sp>
        <p:nvSpPr>
          <p:cNvPr id="12" name="Content Placeholder 2"/>
          <p:cNvSpPr>
            <a:spLocks noGrp="1"/>
          </p:cNvSpPr>
          <p:nvPr>
            <p:ph idx="4294967295"/>
          </p:nvPr>
        </p:nvSpPr>
        <p:spPr>
          <a:xfrm>
            <a:off x="700204" y="1928812"/>
            <a:ext cx="9830144" cy="4501485"/>
          </a:xfrm>
          <a:prstGeom prst="rect">
            <a:avLst/>
          </a:prstGeom>
          <a:solidFill>
            <a:schemeClr val="tx1"/>
          </a:solidFill>
        </p:spPr>
        <p:txBody>
          <a:bodyPr>
            <a:noAutofit/>
          </a:bodyPr>
          <a:lstStyle/>
          <a:p>
            <a:pPr marL="0" indent="0">
              <a:buNone/>
            </a:pPr>
            <a:r>
              <a:rPr lang="en-US" sz="2800" b="1" dirty="0" smtClean="0">
                <a:solidFill>
                  <a:srgbClr val="0067B1"/>
                </a:solidFill>
                <a:latin typeface="Myriad Pro" panose="020B0503030403020204" pitchFamily="34" charset="0"/>
              </a:rPr>
              <a:t>Close </a:t>
            </a:r>
            <a:r>
              <a:rPr lang="en-US" sz="2800" b="1" dirty="0">
                <a:solidFill>
                  <a:srgbClr val="0067B1"/>
                </a:solidFill>
                <a:latin typeface="Myriad Pro" panose="020B0503030403020204" pitchFamily="34" charset="0"/>
              </a:rPr>
              <a:t>question – check with </a:t>
            </a:r>
            <a:r>
              <a:rPr lang="en-US" sz="2800" b="1" dirty="0" smtClean="0">
                <a:solidFill>
                  <a:srgbClr val="0067B1"/>
                </a:solidFill>
                <a:latin typeface="Myriad Pro" panose="020B0503030403020204" pitchFamily="34" charset="0"/>
              </a:rPr>
              <a:t>your legal counsel!</a:t>
            </a:r>
          </a:p>
          <a:p>
            <a:pPr marL="0" indent="0">
              <a:spcBef>
                <a:spcPts val="1800"/>
              </a:spcBef>
              <a:buNone/>
            </a:pPr>
            <a:r>
              <a:rPr lang="en-US" sz="2800" dirty="0" smtClean="0">
                <a:solidFill>
                  <a:srgbClr val="0067B1"/>
                </a:solidFill>
                <a:latin typeface="Myriad Pro" panose="020B0503030403020204" pitchFamily="34" charset="0"/>
              </a:rPr>
              <a:t>An elected </a:t>
            </a:r>
            <a:r>
              <a:rPr lang="en-US" sz="2800" dirty="0">
                <a:solidFill>
                  <a:srgbClr val="0067B1"/>
                </a:solidFill>
                <a:latin typeface="Myriad Pro" panose="020B0503030403020204" pitchFamily="34" charset="0"/>
              </a:rPr>
              <a:t>official </a:t>
            </a:r>
            <a:r>
              <a:rPr lang="en-US" sz="2800" dirty="0" smtClean="0">
                <a:solidFill>
                  <a:srgbClr val="0067B1"/>
                </a:solidFill>
                <a:latin typeface="Myriad Pro" panose="020B0503030403020204" pitchFamily="34" charset="0"/>
              </a:rPr>
              <a:t>or agency staff member can </a:t>
            </a:r>
            <a:r>
              <a:rPr lang="en-US" sz="2800" dirty="0">
                <a:solidFill>
                  <a:srgbClr val="0067B1"/>
                </a:solidFill>
                <a:latin typeface="Myriad Pro" panose="020B0503030403020204" pitchFamily="34" charset="0"/>
              </a:rPr>
              <a:t>accept payment of travel expenses – a legitimate public purpose – </a:t>
            </a:r>
            <a:r>
              <a:rPr lang="en-US" sz="2800" dirty="0" smtClean="0">
                <a:solidFill>
                  <a:srgbClr val="0067B1"/>
                </a:solidFill>
                <a:latin typeface="Myriad Pro" panose="020B0503030403020204" pitchFamily="34" charset="0"/>
              </a:rPr>
              <a:t>but, no </a:t>
            </a:r>
            <a:r>
              <a:rPr lang="en-US" sz="2800" dirty="0">
                <a:solidFill>
                  <a:srgbClr val="0067B1"/>
                </a:solidFill>
                <a:latin typeface="Myriad Pro" panose="020B0503030403020204" pitchFamily="34" charset="0"/>
              </a:rPr>
              <a:t>extras like play tickets </a:t>
            </a:r>
            <a:endParaRPr lang="en-US" sz="2800" dirty="0" smtClean="0">
              <a:solidFill>
                <a:srgbClr val="0067B1"/>
              </a:solidFill>
              <a:latin typeface="Myriad Pro" panose="020B0503030403020204" pitchFamily="34" charset="0"/>
            </a:endParaRPr>
          </a:p>
          <a:p>
            <a:pPr marL="0" indent="0">
              <a:spcBef>
                <a:spcPts val="1800"/>
              </a:spcBef>
              <a:buNone/>
            </a:pPr>
            <a:r>
              <a:rPr lang="en-US" sz="2800" dirty="0" smtClean="0">
                <a:solidFill>
                  <a:srgbClr val="0067B1"/>
                </a:solidFill>
                <a:latin typeface="Myriad Pro" panose="020B0503030403020204" pitchFamily="34" charset="0"/>
              </a:rPr>
              <a:t>Similar </a:t>
            </a:r>
            <a:r>
              <a:rPr lang="en-US" sz="2800" dirty="0">
                <a:solidFill>
                  <a:srgbClr val="0067B1"/>
                </a:solidFill>
                <a:latin typeface="Myriad Pro" panose="020B0503030403020204" pitchFamily="34" charset="0"/>
              </a:rPr>
              <a:t>to a donation from </a:t>
            </a:r>
            <a:r>
              <a:rPr lang="en-US" sz="2800" dirty="0" smtClean="0">
                <a:solidFill>
                  <a:srgbClr val="0067B1"/>
                </a:solidFill>
                <a:latin typeface="Myriad Pro" panose="020B0503030403020204" pitchFamily="34" charset="0"/>
              </a:rPr>
              <a:t>a vendor </a:t>
            </a:r>
            <a:r>
              <a:rPr lang="en-US" sz="2800" dirty="0">
                <a:solidFill>
                  <a:srgbClr val="0067B1"/>
                </a:solidFill>
                <a:latin typeface="Myriad Pro" panose="020B0503030403020204" pitchFamily="34" charset="0"/>
              </a:rPr>
              <a:t>to </a:t>
            </a:r>
            <a:r>
              <a:rPr lang="en-US" sz="2800" dirty="0" smtClean="0">
                <a:solidFill>
                  <a:srgbClr val="0067B1"/>
                </a:solidFill>
                <a:latin typeface="Myriad Pro" panose="020B0503030403020204" pitchFamily="34" charset="0"/>
              </a:rPr>
              <a:t>a public agency </a:t>
            </a:r>
            <a:r>
              <a:rPr lang="en-US" sz="2800" dirty="0">
                <a:solidFill>
                  <a:srgbClr val="0067B1"/>
                </a:solidFill>
                <a:latin typeface="Myriad Pro" panose="020B0503030403020204" pitchFamily="34" charset="0"/>
              </a:rPr>
              <a:t>to pay travel </a:t>
            </a:r>
            <a:r>
              <a:rPr lang="en-US" sz="2800" dirty="0" smtClean="0">
                <a:solidFill>
                  <a:srgbClr val="0067B1"/>
                </a:solidFill>
                <a:latin typeface="Myriad Pro" panose="020B0503030403020204" pitchFamily="34" charset="0"/>
              </a:rPr>
              <a:t>expenses</a:t>
            </a:r>
            <a:endParaRPr lang="en-US" sz="2800" dirty="0">
              <a:solidFill>
                <a:srgbClr val="0067B1"/>
              </a:solidFill>
              <a:latin typeface="Myriad Pro" panose="020B0503030403020204" pitchFamily="34" charset="0"/>
            </a:endParaRPr>
          </a:p>
          <a:p>
            <a:pPr marL="0" indent="0">
              <a:spcBef>
                <a:spcPts val="1800"/>
              </a:spcBef>
              <a:buNone/>
            </a:pPr>
            <a:r>
              <a:rPr lang="en-US" sz="2800" dirty="0" smtClean="0">
                <a:solidFill>
                  <a:srgbClr val="0067B1"/>
                </a:solidFill>
                <a:latin typeface="Myriad Pro" panose="020B0503030403020204" pitchFamily="34" charset="0"/>
              </a:rPr>
              <a:t>Also </a:t>
            </a:r>
            <a:r>
              <a:rPr lang="en-US" sz="2800" dirty="0">
                <a:solidFill>
                  <a:srgbClr val="0067B1"/>
                </a:solidFill>
                <a:latin typeface="Myriad Pro" panose="020B0503030403020204" pitchFamily="34" charset="0"/>
              </a:rPr>
              <a:t>consider public relations </a:t>
            </a:r>
            <a:r>
              <a:rPr lang="en-US" sz="2800" dirty="0" smtClean="0">
                <a:solidFill>
                  <a:srgbClr val="0067B1"/>
                </a:solidFill>
                <a:latin typeface="Myriad Pro" panose="020B0503030403020204" pitchFamily="34" charset="0"/>
              </a:rPr>
              <a:t>angle</a:t>
            </a:r>
            <a:endParaRPr lang="en-US" sz="2800" dirty="0">
              <a:solidFill>
                <a:srgbClr val="0067B1"/>
              </a:solidFill>
              <a:latin typeface="Myriad Pro" panose="020B0503030403020204" pitchFamily="34" charset="0"/>
            </a:endParaRPr>
          </a:p>
        </p:txBody>
      </p:sp>
      <p:sp>
        <p:nvSpPr>
          <p:cNvPr id="13" name="Slide Number Placeholder 3"/>
          <p:cNvSpPr>
            <a:spLocks noGrp="1"/>
          </p:cNvSpPr>
          <p:nvPr>
            <p:ph type="sldNum" sz="quarter" idx="4294967295"/>
          </p:nvPr>
        </p:nvSpPr>
        <p:spPr>
          <a:xfrm>
            <a:off x="10934700" y="5992813"/>
            <a:ext cx="1257300" cy="609600"/>
          </a:xfrm>
          <a:prstGeom prst="rect">
            <a:avLst/>
          </a:prstGeom>
        </p:spPr>
        <p:txBody>
          <a:bodyPr/>
          <a:lstStyle/>
          <a:p>
            <a:fld id="{25C9FBC0-A57E-404F-95FF-871A5E7898A0}" type="slidenum">
              <a:rPr lang="en-US" sz="2400" smtClean="0">
                <a:solidFill>
                  <a:srgbClr val="0067B1"/>
                </a:solidFill>
                <a:latin typeface="Myriad Pro" panose="020B0503030403020204" pitchFamily="34" charset="0"/>
              </a:rPr>
              <a:pPr/>
              <a:t>9</a:t>
            </a:fld>
            <a:endParaRPr lang="en-US" sz="2400" dirty="0">
              <a:solidFill>
                <a:srgbClr val="0067B1"/>
              </a:solidFill>
              <a:latin typeface="Myriad Pro" panose="020B0503030403020204" pitchFamily="34" charset="0"/>
            </a:endParaRPr>
          </a:p>
        </p:txBody>
      </p:sp>
    </p:spTree>
    <p:extLst>
      <p:ext uri="{BB962C8B-B14F-4D97-AF65-F5344CB8AC3E}">
        <p14:creationId xmlns:p14="http://schemas.microsoft.com/office/powerpoint/2010/main" val="328010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RSC Main Templat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MRSC Main Template" id="{C94FA527-BE76-4AEB-828A-909E60FBB3A4}" vid="{87CC1C70-D4D2-4185-AEE4-7EE3456505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2331</TotalTime>
  <Words>1555</Words>
  <Application>Microsoft Office PowerPoint</Application>
  <PresentationFormat>Widescreen</PresentationFormat>
  <Paragraphs>210</Paragraphs>
  <Slides>32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Century Gothic</vt:lpstr>
      <vt:lpstr>Myriad Pro</vt:lpstr>
      <vt:lpstr>Wingdings 3</vt:lpstr>
      <vt:lpstr>MRSC Main Template</vt:lpstr>
      <vt:lpstr>Conflicts and Ethics Yakima Regional Clean Air Agency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Butler</dc:creator>
  <cp:lastModifiedBy>Jim Doherty</cp:lastModifiedBy>
  <cp:revision>190</cp:revision>
  <cp:lastPrinted>2016-03-16T23:46:49Z</cp:lastPrinted>
  <dcterms:created xsi:type="dcterms:W3CDTF">2016-01-13T20:38:19Z</dcterms:created>
  <dcterms:modified xsi:type="dcterms:W3CDTF">2017-08-04T21:21:32Z</dcterms:modified>
</cp:coreProperties>
</file>